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0"/>
  </p:notesMasterIdLst>
  <p:sldIdLst>
    <p:sldId id="256" r:id="rId2"/>
    <p:sldId id="320" r:id="rId3"/>
    <p:sldId id="309" r:id="rId4"/>
    <p:sldId id="280" r:id="rId5"/>
    <p:sldId id="279" r:id="rId6"/>
    <p:sldId id="281" r:id="rId7"/>
    <p:sldId id="291" r:id="rId8"/>
    <p:sldId id="292" r:id="rId9"/>
    <p:sldId id="293" r:id="rId10"/>
    <p:sldId id="316" r:id="rId11"/>
    <p:sldId id="263" r:id="rId12"/>
    <p:sldId id="305" r:id="rId13"/>
    <p:sldId id="288" r:id="rId14"/>
    <p:sldId id="296" r:id="rId15"/>
    <p:sldId id="297" r:id="rId16"/>
    <p:sldId id="298" r:id="rId17"/>
    <p:sldId id="299" r:id="rId18"/>
    <p:sldId id="317" r:id="rId19"/>
    <p:sldId id="300" r:id="rId20"/>
    <p:sldId id="318" r:id="rId21"/>
    <p:sldId id="307" r:id="rId22"/>
    <p:sldId id="306" r:id="rId23"/>
    <p:sldId id="304" r:id="rId24"/>
    <p:sldId id="273" r:id="rId25"/>
    <p:sldId id="315" r:id="rId26"/>
    <p:sldId id="322" r:id="rId27"/>
    <p:sldId id="301"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3" autoAdjust="0"/>
    <p:restoredTop sz="76877" autoAdjust="0"/>
  </p:normalViewPr>
  <p:slideViewPr>
    <p:cSldViewPr snapToGrid="0">
      <p:cViewPr varScale="1">
        <p:scale>
          <a:sx n="40" d="100"/>
          <a:sy n="40" d="100"/>
        </p:scale>
        <p:origin x="1568" y="2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FE738-BC50-45D9-9163-5D9F929867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298FCC3-F742-4F23-A6B8-3ED0AB26535F}">
      <dgm:prSet custT="1"/>
      <dgm:spPr/>
      <dgm:t>
        <a:bodyPr/>
        <a:lstStyle/>
        <a:p>
          <a:pPr>
            <a:lnSpc>
              <a:spcPct val="100000"/>
            </a:lnSpc>
          </a:pPr>
          <a:r>
            <a:rPr lang="en-US" sz="1800" b="1" dirty="0">
              <a:latin typeface="Arial" panose="020B0604020202020204" pitchFamily="34" charset="0"/>
              <a:cs typeface="Arial" panose="020B0604020202020204" pitchFamily="34" charset="0"/>
            </a:rPr>
            <a:t>Fast, effective, easy to use ocular irrigation</a:t>
          </a:r>
          <a:endParaRPr lang="en-US" sz="1800" dirty="0">
            <a:latin typeface="Arial" panose="020B0604020202020204" pitchFamily="34" charset="0"/>
            <a:cs typeface="Arial" panose="020B0604020202020204" pitchFamily="34" charset="0"/>
          </a:endParaRPr>
        </a:p>
      </dgm:t>
    </dgm:pt>
    <dgm:pt modelId="{6FACAFF9-7EC9-48AE-9FC7-49D4BEFC562D}" type="parTrans" cxnId="{2FA91F7C-35D8-4220-97EF-76628C4E771F}">
      <dgm:prSet/>
      <dgm:spPr/>
      <dgm:t>
        <a:bodyPr/>
        <a:lstStyle/>
        <a:p>
          <a:endParaRPr lang="en-US"/>
        </a:p>
      </dgm:t>
    </dgm:pt>
    <dgm:pt modelId="{C2DF6D00-FF22-40F0-8239-426116282481}" type="sibTrans" cxnId="{2FA91F7C-35D8-4220-97EF-76628C4E771F}">
      <dgm:prSet/>
      <dgm:spPr/>
      <dgm:t>
        <a:bodyPr/>
        <a:lstStyle/>
        <a:p>
          <a:endParaRPr lang="en-US"/>
        </a:p>
      </dgm:t>
    </dgm:pt>
    <dgm:pt modelId="{E4762804-C26A-40DC-B6B9-B429EE608A62}">
      <dgm:prSet custT="1"/>
      <dgm:spPr/>
      <dgm:t>
        <a:bodyPr/>
        <a:lstStyle/>
        <a:p>
          <a:pPr>
            <a:lnSpc>
              <a:spcPct val="100000"/>
            </a:lnSpc>
          </a:pPr>
          <a:r>
            <a:rPr lang="en-US" sz="1800" b="1" dirty="0">
              <a:latin typeface="Arial" panose="020B0604020202020204" pitchFamily="34" charset="0"/>
              <a:cs typeface="Arial" panose="020B0604020202020204" pitchFamily="34" charset="0"/>
            </a:rPr>
            <a:t>Hands-Free so medical personnel can treat other injuries</a:t>
          </a:r>
          <a:endParaRPr lang="en-US" sz="1800" dirty="0">
            <a:latin typeface="Arial" panose="020B0604020202020204" pitchFamily="34" charset="0"/>
            <a:cs typeface="Arial" panose="020B0604020202020204" pitchFamily="34" charset="0"/>
          </a:endParaRPr>
        </a:p>
      </dgm:t>
    </dgm:pt>
    <dgm:pt modelId="{BDA0BC2D-D804-4AA2-8772-C2B8472F71E1}" type="parTrans" cxnId="{E074DD25-C9D8-4D29-A3D7-1BC26EB5C0D3}">
      <dgm:prSet/>
      <dgm:spPr/>
      <dgm:t>
        <a:bodyPr/>
        <a:lstStyle/>
        <a:p>
          <a:endParaRPr lang="en-US"/>
        </a:p>
      </dgm:t>
    </dgm:pt>
    <dgm:pt modelId="{DFB833EC-8084-4A18-B610-479755ABA33F}" type="sibTrans" cxnId="{E074DD25-C9D8-4D29-A3D7-1BC26EB5C0D3}">
      <dgm:prSet/>
      <dgm:spPr/>
      <dgm:t>
        <a:bodyPr/>
        <a:lstStyle/>
        <a:p>
          <a:endParaRPr lang="en-US"/>
        </a:p>
      </dgm:t>
    </dgm:pt>
    <dgm:pt modelId="{D6854A9B-285A-4C52-B19A-13F9ABF7DA8E}">
      <dgm:prSet custT="1"/>
      <dgm:spPr/>
      <dgm:t>
        <a:bodyPr/>
        <a:lstStyle/>
        <a:p>
          <a:pPr>
            <a:lnSpc>
              <a:spcPct val="100000"/>
            </a:lnSpc>
          </a:pPr>
          <a:r>
            <a:rPr lang="en-US" sz="1800" b="1" dirty="0">
              <a:latin typeface="Arial" panose="020B0604020202020204" pitchFamily="34" charset="0"/>
              <a:cs typeface="Arial" panose="020B0604020202020204" pitchFamily="34" charset="0"/>
            </a:rPr>
            <a:t>Used in over 90% of U.S. emergency departments</a:t>
          </a:r>
          <a:endParaRPr lang="en-US" sz="1800" dirty="0">
            <a:latin typeface="Arial" panose="020B0604020202020204" pitchFamily="34" charset="0"/>
            <a:cs typeface="Arial" panose="020B0604020202020204" pitchFamily="34" charset="0"/>
          </a:endParaRPr>
        </a:p>
      </dgm:t>
    </dgm:pt>
    <dgm:pt modelId="{50241E87-8A59-4465-822D-7B14BEB4AE0B}" type="parTrans" cxnId="{8D69DEB6-0E84-4094-B750-D3730ED492D8}">
      <dgm:prSet/>
      <dgm:spPr/>
      <dgm:t>
        <a:bodyPr/>
        <a:lstStyle/>
        <a:p>
          <a:endParaRPr lang="en-US"/>
        </a:p>
      </dgm:t>
    </dgm:pt>
    <dgm:pt modelId="{FA845EDD-C042-49BB-A8B0-54C3BAD35121}" type="sibTrans" cxnId="{8D69DEB6-0E84-4094-B750-D3730ED492D8}">
      <dgm:prSet/>
      <dgm:spPr/>
      <dgm:t>
        <a:bodyPr/>
        <a:lstStyle/>
        <a:p>
          <a:endParaRPr lang="en-US"/>
        </a:p>
      </dgm:t>
    </dgm:pt>
    <dgm:pt modelId="{5022666C-DC92-4234-838C-8EB24E21B8CA}" type="pres">
      <dgm:prSet presAssocID="{4F6FE738-BC50-45D9-9163-5D9F92986736}" presName="outerComposite" presStyleCnt="0">
        <dgm:presLayoutVars>
          <dgm:chMax val="5"/>
          <dgm:dir/>
          <dgm:resizeHandles val="exact"/>
        </dgm:presLayoutVars>
      </dgm:prSet>
      <dgm:spPr/>
    </dgm:pt>
    <dgm:pt modelId="{E08DD3CF-E6AE-412B-9E7E-68F2A50BA408}" type="pres">
      <dgm:prSet presAssocID="{4F6FE738-BC50-45D9-9163-5D9F92986736}" presName="dummyMaxCanvas" presStyleCnt="0">
        <dgm:presLayoutVars/>
      </dgm:prSet>
      <dgm:spPr/>
    </dgm:pt>
    <dgm:pt modelId="{E2ECE978-5C47-46B4-921E-E12D29F6F90A}" type="pres">
      <dgm:prSet presAssocID="{4F6FE738-BC50-45D9-9163-5D9F92986736}" presName="ThreeNodes_1" presStyleLbl="node1" presStyleIdx="0" presStyleCnt="3">
        <dgm:presLayoutVars>
          <dgm:bulletEnabled val="1"/>
        </dgm:presLayoutVars>
      </dgm:prSet>
      <dgm:spPr/>
    </dgm:pt>
    <dgm:pt modelId="{076E93F2-1098-40D5-B2F3-D0EFA30296B4}" type="pres">
      <dgm:prSet presAssocID="{4F6FE738-BC50-45D9-9163-5D9F92986736}" presName="ThreeNodes_2" presStyleLbl="node1" presStyleIdx="1" presStyleCnt="3">
        <dgm:presLayoutVars>
          <dgm:bulletEnabled val="1"/>
        </dgm:presLayoutVars>
      </dgm:prSet>
      <dgm:spPr/>
    </dgm:pt>
    <dgm:pt modelId="{B2149AB3-3A92-4531-9F8C-96E84F5CB580}" type="pres">
      <dgm:prSet presAssocID="{4F6FE738-BC50-45D9-9163-5D9F92986736}" presName="ThreeNodes_3" presStyleLbl="node1" presStyleIdx="2" presStyleCnt="3">
        <dgm:presLayoutVars>
          <dgm:bulletEnabled val="1"/>
        </dgm:presLayoutVars>
      </dgm:prSet>
      <dgm:spPr/>
    </dgm:pt>
    <dgm:pt modelId="{A25BD681-8474-463B-B613-5CB9598CB902}" type="pres">
      <dgm:prSet presAssocID="{4F6FE738-BC50-45D9-9163-5D9F92986736}" presName="ThreeConn_1-2" presStyleLbl="fgAccFollowNode1" presStyleIdx="0" presStyleCnt="2">
        <dgm:presLayoutVars>
          <dgm:bulletEnabled val="1"/>
        </dgm:presLayoutVars>
      </dgm:prSet>
      <dgm:spPr/>
    </dgm:pt>
    <dgm:pt modelId="{B5308265-1AB0-4ADE-92E1-3D10B2A5E1CC}" type="pres">
      <dgm:prSet presAssocID="{4F6FE738-BC50-45D9-9163-5D9F92986736}" presName="ThreeConn_2-3" presStyleLbl="fgAccFollowNode1" presStyleIdx="1" presStyleCnt="2">
        <dgm:presLayoutVars>
          <dgm:bulletEnabled val="1"/>
        </dgm:presLayoutVars>
      </dgm:prSet>
      <dgm:spPr/>
    </dgm:pt>
    <dgm:pt modelId="{FF5BD84A-FC6D-44C0-906B-2EE707C3D133}" type="pres">
      <dgm:prSet presAssocID="{4F6FE738-BC50-45D9-9163-5D9F92986736}" presName="ThreeNodes_1_text" presStyleLbl="node1" presStyleIdx="2" presStyleCnt="3">
        <dgm:presLayoutVars>
          <dgm:bulletEnabled val="1"/>
        </dgm:presLayoutVars>
      </dgm:prSet>
      <dgm:spPr/>
    </dgm:pt>
    <dgm:pt modelId="{E20AF4A1-0BE5-4C24-8726-9BA80250699D}" type="pres">
      <dgm:prSet presAssocID="{4F6FE738-BC50-45D9-9163-5D9F92986736}" presName="ThreeNodes_2_text" presStyleLbl="node1" presStyleIdx="2" presStyleCnt="3">
        <dgm:presLayoutVars>
          <dgm:bulletEnabled val="1"/>
        </dgm:presLayoutVars>
      </dgm:prSet>
      <dgm:spPr/>
    </dgm:pt>
    <dgm:pt modelId="{A1042D03-FC40-4D46-8E24-7F8F86E9C3CB}" type="pres">
      <dgm:prSet presAssocID="{4F6FE738-BC50-45D9-9163-5D9F92986736}" presName="ThreeNodes_3_text" presStyleLbl="node1" presStyleIdx="2" presStyleCnt="3">
        <dgm:presLayoutVars>
          <dgm:bulletEnabled val="1"/>
        </dgm:presLayoutVars>
      </dgm:prSet>
      <dgm:spPr/>
    </dgm:pt>
  </dgm:ptLst>
  <dgm:cxnLst>
    <dgm:cxn modelId="{E074DD25-C9D8-4D29-A3D7-1BC26EB5C0D3}" srcId="{4F6FE738-BC50-45D9-9163-5D9F92986736}" destId="{E4762804-C26A-40DC-B6B9-B429EE608A62}" srcOrd="1" destOrd="0" parTransId="{BDA0BC2D-D804-4AA2-8772-C2B8472F71E1}" sibTransId="{DFB833EC-8084-4A18-B610-479755ABA33F}"/>
    <dgm:cxn modelId="{E31CCA28-46C1-4BD7-A9E3-C7515592811C}" type="presOf" srcId="{E4762804-C26A-40DC-B6B9-B429EE608A62}" destId="{E20AF4A1-0BE5-4C24-8726-9BA80250699D}" srcOrd="1" destOrd="0" presId="urn:microsoft.com/office/officeart/2005/8/layout/vProcess5"/>
    <dgm:cxn modelId="{48C78564-42EE-4C9D-9809-3070709F3D88}" type="presOf" srcId="{C2DF6D00-FF22-40F0-8239-426116282481}" destId="{A25BD681-8474-463B-B613-5CB9598CB902}" srcOrd="0" destOrd="0" presId="urn:microsoft.com/office/officeart/2005/8/layout/vProcess5"/>
    <dgm:cxn modelId="{CBD6D74B-E547-45BC-856B-1B51A707E3AA}" type="presOf" srcId="{4F6FE738-BC50-45D9-9163-5D9F92986736}" destId="{5022666C-DC92-4234-838C-8EB24E21B8CA}" srcOrd="0" destOrd="0" presId="urn:microsoft.com/office/officeart/2005/8/layout/vProcess5"/>
    <dgm:cxn modelId="{4878C07B-7809-431A-8EF5-160950631FA3}" type="presOf" srcId="{7298FCC3-F742-4F23-A6B8-3ED0AB26535F}" destId="{E2ECE978-5C47-46B4-921E-E12D29F6F90A}" srcOrd="0" destOrd="0" presId="urn:microsoft.com/office/officeart/2005/8/layout/vProcess5"/>
    <dgm:cxn modelId="{2FA91F7C-35D8-4220-97EF-76628C4E771F}" srcId="{4F6FE738-BC50-45D9-9163-5D9F92986736}" destId="{7298FCC3-F742-4F23-A6B8-3ED0AB26535F}" srcOrd="0" destOrd="0" parTransId="{6FACAFF9-7EC9-48AE-9FC7-49D4BEFC562D}" sibTransId="{C2DF6D00-FF22-40F0-8239-426116282481}"/>
    <dgm:cxn modelId="{42F7B08A-24B8-4339-A150-CBD66C511445}" type="presOf" srcId="{DFB833EC-8084-4A18-B610-479755ABA33F}" destId="{B5308265-1AB0-4ADE-92E1-3D10B2A5E1CC}" srcOrd="0" destOrd="0" presId="urn:microsoft.com/office/officeart/2005/8/layout/vProcess5"/>
    <dgm:cxn modelId="{E81D3FAB-0AD4-419F-ACF9-A32BCBFACBA5}" type="presOf" srcId="{7298FCC3-F742-4F23-A6B8-3ED0AB26535F}" destId="{FF5BD84A-FC6D-44C0-906B-2EE707C3D133}" srcOrd="1" destOrd="0" presId="urn:microsoft.com/office/officeart/2005/8/layout/vProcess5"/>
    <dgm:cxn modelId="{8D69DEB6-0E84-4094-B750-D3730ED492D8}" srcId="{4F6FE738-BC50-45D9-9163-5D9F92986736}" destId="{D6854A9B-285A-4C52-B19A-13F9ABF7DA8E}" srcOrd="2" destOrd="0" parTransId="{50241E87-8A59-4465-822D-7B14BEB4AE0B}" sibTransId="{FA845EDD-C042-49BB-A8B0-54C3BAD35121}"/>
    <dgm:cxn modelId="{C39169BE-5C93-4C0A-812F-4A7D0D6B224D}" type="presOf" srcId="{D6854A9B-285A-4C52-B19A-13F9ABF7DA8E}" destId="{A1042D03-FC40-4D46-8E24-7F8F86E9C3CB}" srcOrd="1" destOrd="0" presId="urn:microsoft.com/office/officeart/2005/8/layout/vProcess5"/>
    <dgm:cxn modelId="{1EF347C0-9C4B-4022-8BE2-AA1D7C35B44B}" type="presOf" srcId="{D6854A9B-285A-4C52-B19A-13F9ABF7DA8E}" destId="{B2149AB3-3A92-4531-9F8C-96E84F5CB580}" srcOrd="0" destOrd="0" presId="urn:microsoft.com/office/officeart/2005/8/layout/vProcess5"/>
    <dgm:cxn modelId="{030DC1C5-74B3-43FE-BD8A-E0A23A6A0E21}" type="presOf" srcId="{E4762804-C26A-40DC-B6B9-B429EE608A62}" destId="{076E93F2-1098-40D5-B2F3-D0EFA30296B4}" srcOrd="0" destOrd="0" presId="urn:microsoft.com/office/officeart/2005/8/layout/vProcess5"/>
    <dgm:cxn modelId="{B97C5A79-061A-409C-B3F2-B9B61DC7D7D7}" type="presParOf" srcId="{5022666C-DC92-4234-838C-8EB24E21B8CA}" destId="{E08DD3CF-E6AE-412B-9E7E-68F2A50BA408}" srcOrd="0" destOrd="0" presId="urn:microsoft.com/office/officeart/2005/8/layout/vProcess5"/>
    <dgm:cxn modelId="{F6AC4CA2-E064-43DB-8295-CF329D7044EA}" type="presParOf" srcId="{5022666C-DC92-4234-838C-8EB24E21B8CA}" destId="{E2ECE978-5C47-46B4-921E-E12D29F6F90A}" srcOrd="1" destOrd="0" presId="urn:microsoft.com/office/officeart/2005/8/layout/vProcess5"/>
    <dgm:cxn modelId="{CE5314C7-EBA8-455A-B878-F87B13772AFC}" type="presParOf" srcId="{5022666C-DC92-4234-838C-8EB24E21B8CA}" destId="{076E93F2-1098-40D5-B2F3-D0EFA30296B4}" srcOrd="2" destOrd="0" presId="urn:microsoft.com/office/officeart/2005/8/layout/vProcess5"/>
    <dgm:cxn modelId="{42E0D516-B7E7-4D27-8747-F87F9F6248EF}" type="presParOf" srcId="{5022666C-DC92-4234-838C-8EB24E21B8CA}" destId="{B2149AB3-3A92-4531-9F8C-96E84F5CB580}" srcOrd="3" destOrd="0" presId="urn:microsoft.com/office/officeart/2005/8/layout/vProcess5"/>
    <dgm:cxn modelId="{8BC3391E-FCE7-4D20-B5B4-E15E63EF6D08}" type="presParOf" srcId="{5022666C-DC92-4234-838C-8EB24E21B8CA}" destId="{A25BD681-8474-463B-B613-5CB9598CB902}" srcOrd="4" destOrd="0" presId="urn:microsoft.com/office/officeart/2005/8/layout/vProcess5"/>
    <dgm:cxn modelId="{37BEDC5B-17B2-497B-85CE-C66200D40406}" type="presParOf" srcId="{5022666C-DC92-4234-838C-8EB24E21B8CA}" destId="{B5308265-1AB0-4ADE-92E1-3D10B2A5E1CC}" srcOrd="5" destOrd="0" presId="urn:microsoft.com/office/officeart/2005/8/layout/vProcess5"/>
    <dgm:cxn modelId="{6A012B72-9C1B-4B06-858B-9CFFDBDF737C}" type="presParOf" srcId="{5022666C-DC92-4234-838C-8EB24E21B8CA}" destId="{FF5BD84A-FC6D-44C0-906B-2EE707C3D133}" srcOrd="6" destOrd="0" presId="urn:microsoft.com/office/officeart/2005/8/layout/vProcess5"/>
    <dgm:cxn modelId="{EFF1C403-9E11-433F-8855-EA3A2509C81D}" type="presParOf" srcId="{5022666C-DC92-4234-838C-8EB24E21B8CA}" destId="{E20AF4A1-0BE5-4C24-8726-9BA80250699D}" srcOrd="7" destOrd="0" presId="urn:microsoft.com/office/officeart/2005/8/layout/vProcess5"/>
    <dgm:cxn modelId="{0620BF71-E7A3-42C5-83B0-D27099A3DB29}" type="presParOf" srcId="{5022666C-DC92-4234-838C-8EB24E21B8CA}" destId="{A1042D03-FC40-4D46-8E24-7F8F86E9C3CB}"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CE978-5C47-46B4-921E-E12D29F6F90A}">
      <dsp:nvSpPr>
        <dsp:cNvPr id="0" name=""/>
        <dsp:cNvSpPr/>
      </dsp:nvSpPr>
      <dsp:spPr>
        <a:xfrm>
          <a:off x="0" y="0"/>
          <a:ext cx="4404360"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Fast, effective, easy to use ocular irrigation</a:t>
          </a:r>
          <a:endParaRPr lang="en-US" sz="1800" kern="1200" dirty="0">
            <a:latin typeface="Arial" panose="020B0604020202020204" pitchFamily="34" charset="0"/>
            <a:cs typeface="Arial" panose="020B0604020202020204" pitchFamily="34" charset="0"/>
          </a:endParaRPr>
        </a:p>
      </dsp:txBody>
      <dsp:txXfrm>
        <a:off x="35486" y="35486"/>
        <a:ext cx="3096970" cy="1140608"/>
      </dsp:txXfrm>
    </dsp:sp>
    <dsp:sp modelId="{076E93F2-1098-40D5-B2F3-D0EFA30296B4}">
      <dsp:nvSpPr>
        <dsp:cNvPr id="0" name=""/>
        <dsp:cNvSpPr/>
      </dsp:nvSpPr>
      <dsp:spPr>
        <a:xfrm>
          <a:off x="388619" y="1413510"/>
          <a:ext cx="4404360"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Hands-Free so medical personnel can treat other injuries</a:t>
          </a:r>
          <a:endParaRPr lang="en-US" sz="1800" kern="1200" dirty="0">
            <a:latin typeface="Arial" panose="020B0604020202020204" pitchFamily="34" charset="0"/>
            <a:cs typeface="Arial" panose="020B0604020202020204" pitchFamily="34" charset="0"/>
          </a:endParaRPr>
        </a:p>
      </dsp:txBody>
      <dsp:txXfrm>
        <a:off x="424105" y="1448996"/>
        <a:ext cx="3157241" cy="1140608"/>
      </dsp:txXfrm>
    </dsp:sp>
    <dsp:sp modelId="{B2149AB3-3A92-4531-9F8C-96E84F5CB580}">
      <dsp:nvSpPr>
        <dsp:cNvPr id="0" name=""/>
        <dsp:cNvSpPr/>
      </dsp:nvSpPr>
      <dsp:spPr>
        <a:xfrm>
          <a:off x="777239" y="2827020"/>
          <a:ext cx="4404360"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b="1" kern="1200" dirty="0">
              <a:latin typeface="Arial" panose="020B0604020202020204" pitchFamily="34" charset="0"/>
              <a:cs typeface="Arial" panose="020B0604020202020204" pitchFamily="34" charset="0"/>
            </a:rPr>
            <a:t>Used in over 90% of U.S. emergency departments</a:t>
          </a:r>
          <a:endParaRPr lang="en-US" sz="1800" kern="1200" dirty="0">
            <a:latin typeface="Arial" panose="020B0604020202020204" pitchFamily="34" charset="0"/>
            <a:cs typeface="Arial" panose="020B0604020202020204" pitchFamily="34" charset="0"/>
          </a:endParaRPr>
        </a:p>
      </dsp:txBody>
      <dsp:txXfrm>
        <a:off x="812725" y="2862506"/>
        <a:ext cx="3157241" cy="1140608"/>
      </dsp:txXfrm>
    </dsp:sp>
    <dsp:sp modelId="{A25BD681-8474-463B-B613-5CB9598CB902}">
      <dsp:nvSpPr>
        <dsp:cNvPr id="0" name=""/>
        <dsp:cNvSpPr/>
      </dsp:nvSpPr>
      <dsp:spPr>
        <a:xfrm>
          <a:off x="3616833" y="918781"/>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794027" y="918781"/>
        <a:ext cx="433139" cy="592614"/>
      </dsp:txXfrm>
    </dsp:sp>
    <dsp:sp modelId="{B5308265-1AB0-4ADE-92E1-3D10B2A5E1CC}">
      <dsp:nvSpPr>
        <dsp:cNvPr id="0" name=""/>
        <dsp:cNvSpPr/>
      </dsp:nvSpPr>
      <dsp:spPr>
        <a:xfrm>
          <a:off x="4005453" y="2324214"/>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182647" y="2324214"/>
        <a:ext cx="433139" cy="5926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517E-FA17-402F-90C3-2A6EA42C95F9}"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3C283-4800-4877-A526-4F3BD29173D4}" type="slidenum">
              <a:rPr lang="en-US" smtClean="0"/>
              <a:t>‹#›</a:t>
            </a:fld>
            <a:endParaRPr lang="en-US"/>
          </a:p>
        </p:txBody>
      </p:sp>
    </p:spTree>
    <p:extLst>
      <p:ext uri="{BB962C8B-B14F-4D97-AF65-F5344CB8AC3E}">
        <p14:creationId xmlns:p14="http://schemas.microsoft.com/office/powerpoint/2010/main" val="29875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500"/>
              </a:lnSpc>
              <a:spcBef>
                <a:spcPts val="375"/>
              </a:spcBef>
              <a:spcAft>
                <a:spcPts val="375"/>
              </a:spcAft>
              <a:buFont typeface="Arial" panose="020B0604020202020204" pitchFamily="34" charset="0"/>
              <a:buChar char="•"/>
            </a:pPr>
            <a:r>
              <a:rPr lang="en-US" b="1" dirty="0">
                <a:solidFill>
                  <a:srgbClr val="242424"/>
                </a:solidFill>
                <a:effectLst/>
                <a:latin typeface="Segoe UI" panose="020B0502040204020203" pitchFamily="34" charset="0"/>
              </a:rPr>
              <a:t>Introduction:</a:t>
            </a:r>
            <a:endParaRPr lang="en-US" dirty="0">
              <a:solidFill>
                <a:srgbClr val="242424"/>
              </a:solidFill>
              <a:effectLst/>
              <a:latin typeface="Segoe UI" panose="020B0502040204020203" pitchFamily="34" charset="0"/>
            </a:endParaRPr>
          </a:p>
          <a:p>
            <a:pPr marL="742950" lvl="1" indent="-285750"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Welcome everyone. Today, I will be discussing the Morgan Lens®, the world’s leading method of ocular irrigation.</a:t>
            </a:r>
          </a:p>
          <a:p>
            <a:endParaRPr lang="en-US" dirty="0"/>
          </a:p>
        </p:txBody>
      </p:sp>
      <p:sp>
        <p:nvSpPr>
          <p:cNvPr id="4" name="Slide Number Placeholder 3"/>
          <p:cNvSpPr>
            <a:spLocks noGrp="1"/>
          </p:cNvSpPr>
          <p:nvPr>
            <p:ph type="sldNum" sz="quarter" idx="5"/>
          </p:nvPr>
        </p:nvSpPr>
        <p:spPr/>
        <p:txBody>
          <a:bodyPr/>
          <a:lstStyle/>
          <a:p>
            <a:fld id="{2523C283-4800-4877-A526-4F3BD29173D4}" type="slidenum">
              <a:rPr lang="en-US" smtClean="0"/>
              <a:t>1</a:t>
            </a:fld>
            <a:endParaRPr lang="en-US"/>
          </a:p>
        </p:txBody>
      </p:sp>
    </p:spTree>
    <p:extLst>
      <p:ext uri="{BB962C8B-B14F-4D97-AF65-F5344CB8AC3E}">
        <p14:creationId xmlns:p14="http://schemas.microsoft.com/office/powerpoint/2010/main" val="3520145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03E97-0A6A-8E8C-7D0D-778191EC196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8CD457A-49FB-EAAA-A851-E9E646809E19}"/>
              </a:ext>
            </a:extLst>
          </p:cNvPr>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ADC4451-FEA4-4984-97CF-FCA8E1C9128B}" type="slidenum">
              <a:rPr lang="en-US" altLang="en-US" sz="1200" smtClean="0">
                <a:solidFill>
                  <a:schemeClr val="tx2"/>
                </a:solidFill>
              </a:rPr>
              <a:pPr>
                <a:defRPr/>
              </a:pPr>
              <a:t>10</a:t>
            </a:fld>
            <a:endParaRPr lang="en-US" altLang="en-US" sz="1200">
              <a:solidFill>
                <a:schemeClr val="tx2"/>
              </a:solidFill>
            </a:endParaRPr>
          </a:p>
        </p:txBody>
      </p:sp>
      <p:sp>
        <p:nvSpPr>
          <p:cNvPr id="54275" name="Rectangle 2">
            <a:extLst>
              <a:ext uri="{FF2B5EF4-FFF2-40B4-BE49-F238E27FC236}">
                <a16:creationId xmlns:a16="http://schemas.microsoft.com/office/drawing/2014/main" id="{74F227DE-547F-3602-92D1-F0E4CAEFCFB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C563B09-15D4-FB38-51E6-C9D09F7B00D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Irrigation should be started as quickly as possible</a:t>
            </a:r>
            <a:r>
              <a:rPr lang="en-US" altLang="en-US" baseline="0" dirty="0"/>
              <a:t> using any available method and safe fluid.  However, the Morgan Lens should be in place promptly in order to ensure effective irrigation.  </a:t>
            </a:r>
          </a:p>
          <a:p>
            <a:endParaRPr lang="en-US" altLang="en-US" baseline="0" dirty="0"/>
          </a:p>
          <a:p>
            <a:r>
              <a:rPr lang="en-US" altLang="en-US" baseline="0" dirty="0"/>
              <a:t>The Morgan Lens eliminates the problems associated other methods of irrigation.  Some of these issues are:</a:t>
            </a:r>
          </a:p>
          <a:p>
            <a:endParaRPr lang="en-US" altLang="en-US" baseline="0" dirty="0"/>
          </a:p>
          <a:p>
            <a:r>
              <a:rPr lang="en-US" altLang="en-US" baseline="0" dirty="0"/>
              <a:t>    </a:t>
            </a:r>
            <a:r>
              <a:rPr lang="en-US" altLang="en-US" dirty="0"/>
              <a:t>-at least one medical provider is needed to hold the eyelids open (possibly more for bilateral irrigation or for treating children)</a:t>
            </a:r>
          </a:p>
          <a:p>
            <a:r>
              <a:rPr lang="en-US" altLang="en-US" dirty="0"/>
              <a:t>    -an increased sensitivity to light (photophobia) and the reflex action of the eyelids (blepharospasms) make it painful to keep the eyes open during the irrigation process</a:t>
            </a:r>
          </a:p>
          <a:p>
            <a:r>
              <a:rPr lang="en-US" altLang="en-US" dirty="0"/>
              <a:t>    -the fluid is not directed under the eyelids so that much of it will run off the surface, never reaching into the </a:t>
            </a:r>
            <a:r>
              <a:rPr lang="en-US" altLang="en-US" dirty="0" err="1"/>
              <a:t>fornices</a:t>
            </a:r>
            <a:r>
              <a:rPr lang="en-US" altLang="en-US" dirty="0"/>
              <a:t> or flushing</a:t>
            </a:r>
            <a:r>
              <a:rPr lang="en-US" altLang="en-US" baseline="0" dirty="0"/>
              <a:t> </a:t>
            </a:r>
            <a:r>
              <a:rPr lang="en-US" altLang="en-US" dirty="0"/>
              <a:t>the inner eyelids </a:t>
            </a:r>
          </a:p>
          <a:p>
            <a:r>
              <a:rPr lang="en-US" altLang="en-US" dirty="0"/>
              <a:t>    -some irrigation methods require materials that may not be readily available in the ER or need modification</a:t>
            </a:r>
          </a:p>
          <a:p>
            <a:r>
              <a:rPr lang="en-US" altLang="en-US" dirty="0"/>
              <a:t>    -it may be difficult to effectively irrigate the folds formed</a:t>
            </a:r>
            <a:r>
              <a:rPr lang="en-US" altLang="en-US" baseline="0" dirty="0"/>
              <a:t> when retracting the </a:t>
            </a:r>
            <a:r>
              <a:rPr lang="en-US" altLang="en-US" dirty="0"/>
              <a:t>eyelids, and any trapped particulates or chemicals may continue to contaminate the eye</a:t>
            </a:r>
          </a:p>
          <a:p>
            <a:r>
              <a:rPr lang="en-US" altLang="en-US" dirty="0"/>
              <a:t>    -continual and painful touching of the burned</a:t>
            </a:r>
            <a:r>
              <a:rPr lang="en-US" altLang="en-US" baseline="0" dirty="0"/>
              <a:t> skin around the eye may be required to keep the eye open in order to deliver fluid to the cornea</a:t>
            </a:r>
          </a:p>
          <a:p>
            <a:r>
              <a:rPr lang="en-US" altLang="en-US" dirty="0"/>
              <a:t>    -medical personnel are not free to treat other injuries or patients</a:t>
            </a:r>
          </a:p>
          <a:p>
            <a:endParaRPr lang="en-US" altLang="en-US" dirty="0"/>
          </a:p>
        </p:txBody>
      </p:sp>
    </p:spTree>
    <p:extLst>
      <p:ext uri="{BB962C8B-B14F-4D97-AF65-F5344CB8AC3E}">
        <p14:creationId xmlns:p14="http://schemas.microsoft.com/office/powerpoint/2010/main" val="399109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11</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The Morgan Lens has a standard </a:t>
            </a:r>
            <a:r>
              <a:rPr lang="en-US" altLang="en-US" dirty="0" err="1"/>
              <a:t>luer</a:t>
            </a:r>
            <a:r>
              <a:rPr lang="en-US" altLang="en-US" dirty="0"/>
              <a:t> lock adapter that can attach to an I.V. set or a Morgan Lens Delivery Set which can provide irrigation to one or both eyes.</a:t>
            </a:r>
          </a:p>
          <a:p>
            <a:endParaRPr lang="en-US" altLang="en-US" dirty="0"/>
          </a:p>
          <a:p>
            <a:r>
              <a:rPr lang="en-US" altLang="en-US" dirty="0"/>
              <a:t>Morgan Lens Delivery Set:</a:t>
            </a:r>
          </a:p>
          <a:p>
            <a:r>
              <a:rPr lang="en-US" altLang="en-US" dirty="0"/>
              <a:t>   -a specialized tubing set (giving set)</a:t>
            </a:r>
          </a:p>
          <a:p>
            <a:r>
              <a:rPr lang="en-US" altLang="en-US" dirty="0"/>
              <a:t>   -branches to allow attachment to two Morgan Lenses</a:t>
            </a:r>
          </a:p>
          <a:p>
            <a:r>
              <a:rPr lang="en-US" altLang="en-US" dirty="0"/>
              <a:t>   -provides simultaneous irrigation of both eyes (clamp included to allow irrigation of one eye)</a:t>
            </a:r>
          </a:p>
          <a:p>
            <a:r>
              <a:rPr lang="en-US" altLang="en-US" dirty="0"/>
              <a:t>   -eliminates the need for two separate bags of solution, tubing sets, and I.V. poles	</a:t>
            </a:r>
          </a:p>
          <a:p>
            <a:endParaRPr lang="en-US" altLang="en-US" dirty="0"/>
          </a:p>
          <a:p>
            <a:r>
              <a:rPr lang="en-US" altLang="en-US" dirty="0"/>
              <a:t>Medi-Duct:</a:t>
            </a:r>
          </a:p>
          <a:p>
            <a:r>
              <a:rPr lang="en-US" altLang="en-US" dirty="0"/>
              <a:t>   -an ocular fluid management system</a:t>
            </a:r>
          </a:p>
          <a:p>
            <a:r>
              <a:rPr lang="en-US" altLang="en-US" dirty="0"/>
              <a:t>   -designed specifically for use with the Morgan Lens</a:t>
            </a:r>
          </a:p>
          <a:p>
            <a:r>
              <a:rPr lang="en-US" altLang="en-US" dirty="0"/>
              <a:t>   -adhere to the side of the face next to the irrigated eye</a:t>
            </a:r>
          </a:p>
          <a:p>
            <a:r>
              <a:rPr lang="en-US" altLang="en-US" dirty="0"/>
              <a:t>   -wicks away irrigating fluids with super absorbent material keeping patient dry</a:t>
            </a:r>
          </a:p>
          <a:p>
            <a:r>
              <a:rPr lang="en-US" altLang="en-US" dirty="0"/>
              <a:t>   -allows for easy collection and disposal</a:t>
            </a:r>
          </a:p>
          <a:p>
            <a:endParaRPr lang="en-US" altLang="en-US" dirty="0"/>
          </a:p>
          <a:p>
            <a:r>
              <a:rPr lang="en-US" altLang="en-US" dirty="0"/>
              <a:t>Topical Anesthetic:</a:t>
            </a:r>
          </a:p>
          <a:p>
            <a:r>
              <a:rPr lang="en-US" altLang="en-US" dirty="0"/>
              <a:t>  -not required when using the Morgan Lens</a:t>
            </a:r>
          </a:p>
          <a:p>
            <a:r>
              <a:rPr lang="en-US" altLang="en-US" dirty="0"/>
              <a:t>  -may reduce patient anxiety, ease the insertion of the lens</a:t>
            </a:r>
          </a:p>
          <a:p>
            <a:r>
              <a:rPr lang="en-US" altLang="en-US" dirty="0"/>
              <a:t>  -reduces reflex squeezing action of lids (blepharospasm)</a:t>
            </a:r>
          </a:p>
          <a:p>
            <a:r>
              <a:rPr lang="en-US" altLang="en-US" dirty="0"/>
              <a:t>  -may be re-instilled during irrigation by temporarily pinching tube of the Morgan Lens while placing a drop into the eye (removing the lens from the eye is not necessary) </a:t>
            </a:r>
          </a:p>
          <a:p>
            <a:endParaRPr lang="en-US" altLang="en-US" dirty="0"/>
          </a:p>
          <a:p>
            <a:r>
              <a:rPr lang="en-US" altLang="en-US" dirty="0"/>
              <a:t>Irrigating Solution:  </a:t>
            </a:r>
          </a:p>
          <a:p>
            <a:r>
              <a:rPr lang="en-US" altLang="en-US" dirty="0"/>
              <a:t>  -lactated Ringer’s (LR) recommended due to the similarity in pH to that of the eye</a:t>
            </a:r>
          </a:p>
          <a:p>
            <a:r>
              <a:rPr lang="en-US" altLang="en-US" dirty="0"/>
              <a:t>  -Hartmann’s solution is very similar to LR and may be used when available</a:t>
            </a:r>
          </a:p>
          <a:p>
            <a:r>
              <a:rPr lang="en-US" altLang="en-US" dirty="0"/>
              <a:t>  -some patients experience irritation with Normal Saline especially on prolonged irrigation—switching to LR has been shown to relieve pain</a:t>
            </a:r>
          </a:p>
          <a:p>
            <a:r>
              <a:rPr lang="en-US" altLang="en-US" dirty="0"/>
              <a:t>  -experts recommend using any safe solution—do not delay irrigation to find an ideal solution </a:t>
            </a:r>
          </a:p>
          <a:p>
            <a:endParaRPr lang="en-US" altLang="en-US" dirty="0"/>
          </a:p>
          <a:p>
            <a:r>
              <a:rPr lang="en-US" altLang="en-US" dirty="0"/>
              <a:t>pH paper:</a:t>
            </a:r>
          </a:p>
          <a:p>
            <a:r>
              <a:rPr lang="en-US" altLang="en-US" dirty="0"/>
              <a:t>   -allows medical staff to test pH level in eye(s)</a:t>
            </a:r>
          </a:p>
          <a:p>
            <a:r>
              <a:rPr lang="en-US" altLang="en-US" dirty="0"/>
              <a:t>   -pH may be taken by temporarily pinching the tube of the Morgan Lens to stop the flow </a:t>
            </a:r>
          </a:p>
          <a:p>
            <a:r>
              <a:rPr lang="en-US" altLang="en-US" dirty="0"/>
              <a:t>  -irrigation should be continued until the pH is neutral and remains stable </a:t>
            </a:r>
          </a:p>
          <a:p>
            <a:endParaRPr lang="en-US" altLang="en-US" dirty="0"/>
          </a:p>
          <a:p>
            <a:endParaRPr lang="en-US" altLang="en-US" dirty="0"/>
          </a:p>
        </p:txBody>
      </p:sp>
    </p:spTree>
    <p:extLst>
      <p:ext uri="{BB962C8B-B14F-4D97-AF65-F5344CB8AC3E}">
        <p14:creationId xmlns:p14="http://schemas.microsoft.com/office/powerpoint/2010/main" val="161165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12</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The</a:t>
            </a:r>
            <a:r>
              <a:rPr lang="en-US" altLang="en-US" baseline="0" dirty="0"/>
              <a:t> Morgan Lens may be used with non-embedded foreign bodies, but DO NOT USE if there is any type of penetrating eye injury or a protruding foreign body. </a:t>
            </a:r>
          </a:p>
          <a:p>
            <a:endParaRPr lang="en-US" altLang="en-US" baseline="0" dirty="0"/>
          </a:p>
          <a:p>
            <a:r>
              <a:rPr lang="en-US" altLang="en-US" baseline="0" dirty="0"/>
              <a:t>Ensure the patient does not have any known allergies to ocular anesthetics if used.</a:t>
            </a:r>
            <a:endParaRPr lang="en-US" altLang="en-US" dirty="0"/>
          </a:p>
          <a:p>
            <a:endParaRPr lang="en-US" altLang="en-US" dirty="0"/>
          </a:p>
        </p:txBody>
      </p:sp>
    </p:spTree>
    <p:extLst>
      <p:ext uri="{BB962C8B-B14F-4D97-AF65-F5344CB8AC3E}">
        <p14:creationId xmlns:p14="http://schemas.microsoft.com/office/powerpoint/2010/main" val="351921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13</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One:</a:t>
            </a:r>
          </a:p>
          <a:p>
            <a:endParaRPr lang="en-US" altLang="en-US" dirty="0"/>
          </a:p>
          <a:p>
            <a:r>
              <a:rPr lang="en-US" altLang="en-US" dirty="0"/>
              <a:t>-Ensure the patient does not have any allergies which would prevent</a:t>
            </a:r>
            <a:r>
              <a:rPr lang="en-US" altLang="en-US" baseline="0" dirty="0"/>
              <a:t> using an anesthetic.</a:t>
            </a:r>
          </a:p>
          <a:p>
            <a:endParaRPr lang="en-US" altLang="en-US" dirty="0"/>
          </a:p>
          <a:p>
            <a:r>
              <a:rPr lang="en-US" altLang="en-US" dirty="0"/>
              <a:t>-If available, instill topical anesthetic (pain and blepharospasms—the involuntary reflex action of squeezing the eyelids shut--may be relieved by an anesthetic, thereby helping with insertion).  </a:t>
            </a:r>
          </a:p>
          <a:p>
            <a:endParaRPr lang="en-US" altLang="en-US" dirty="0"/>
          </a:p>
          <a:p>
            <a:r>
              <a:rPr lang="en-US" altLang="en-US" dirty="0"/>
              <a:t>Irrigation with the lens may still be performed if anesthetic isn’t available. </a:t>
            </a:r>
            <a:r>
              <a:rPr lang="en-US" altLang="en-US" baseline="0" dirty="0"/>
              <a:t> The irrigating solution will cool and soothe the eye, dilute the contaminant, and the eyelids may be shut.</a:t>
            </a:r>
            <a:endParaRPr lang="en-US" altLang="en-US" dirty="0"/>
          </a:p>
          <a:p>
            <a:endParaRPr lang="en-US" altLang="en-US" dirty="0"/>
          </a:p>
          <a:p>
            <a:r>
              <a:rPr lang="en-US" altLang="en-US" dirty="0"/>
              <a:t>Note that anesthetics may mask the feeling of a foreign body, so for the removal of particulates or for a foreign body sensation, it may be best not to use an anesthetic.</a:t>
            </a:r>
          </a:p>
          <a:p>
            <a:endParaRPr lang="en-US" altLang="en-US" dirty="0"/>
          </a:p>
          <a:p>
            <a:r>
              <a:rPr lang="en-US" altLang="en-US" dirty="0"/>
              <a:t>-DO NOT DELAY IRRIGATION to remove contact lenses unless it can be done rapidly.  Instead, irrigate over the lenses as they may be easier to remove later.  Chemically-contaminated lenses should be discarded.  </a:t>
            </a:r>
          </a:p>
        </p:txBody>
      </p:sp>
    </p:spTree>
    <p:extLst>
      <p:ext uri="{BB962C8B-B14F-4D97-AF65-F5344CB8AC3E}">
        <p14:creationId xmlns:p14="http://schemas.microsoft.com/office/powerpoint/2010/main" val="429273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14</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Two:</a:t>
            </a:r>
          </a:p>
          <a:p>
            <a:endParaRPr lang="en-US" altLang="en-US" dirty="0"/>
          </a:p>
          <a:p>
            <a:r>
              <a:rPr lang="en-US" altLang="en-US" dirty="0"/>
              <a:t>-Attach the Morgan Lens to a Morgan Lens Delivery</a:t>
            </a:r>
            <a:r>
              <a:rPr lang="en-US" altLang="en-US" baseline="0" dirty="0"/>
              <a:t> Set or a standard I.V. set.  You can use the clamp on the Morgan Lens Delivery Set to close off one side of tubing if only irrigating one eye.</a:t>
            </a:r>
          </a:p>
          <a:p>
            <a:r>
              <a:rPr lang="en-US" altLang="en-US" baseline="0" dirty="0"/>
              <a:t>-For a smaller, more controlled dosage (including foreign body removal), a syringe may be used.</a:t>
            </a:r>
          </a:p>
          <a:p>
            <a:endParaRPr lang="en-US" altLang="en-US" baseline="0" dirty="0"/>
          </a:p>
          <a:p>
            <a:r>
              <a:rPr lang="en-US" altLang="en-US" baseline="0" dirty="0"/>
              <a:t>-The pain in one eye may mask pain in the other, so consider irrigating both eyes unless there is clear evidence that only one is involved.  </a:t>
            </a:r>
            <a:br>
              <a:rPr lang="en-US" altLang="en-US" baseline="0" dirty="0"/>
            </a:br>
            <a:r>
              <a:rPr lang="en-US" altLang="en-US" baseline="0" dirty="0"/>
              <a:t>-Bilateral irrigation may be done using two Morgan Lenses and two I.V. setups or one Delivery Set.</a:t>
            </a:r>
            <a:endParaRPr lang="en-US" altLang="en-US" dirty="0"/>
          </a:p>
          <a:p>
            <a:endParaRPr lang="en-US" altLang="en-US" dirty="0"/>
          </a:p>
        </p:txBody>
      </p:sp>
    </p:spTree>
    <p:extLst>
      <p:ext uri="{BB962C8B-B14F-4D97-AF65-F5344CB8AC3E}">
        <p14:creationId xmlns:p14="http://schemas.microsoft.com/office/powerpoint/2010/main" val="307285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15</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Three:</a:t>
            </a:r>
          </a:p>
          <a:p>
            <a:r>
              <a:rPr lang="en-US" altLang="en-US" dirty="0"/>
              <a:t>   -Start a minimal flow of the irrigating solution BEFORE insertion.  This immediately starts the irrigation process plus it allows the lens to float on the solution after insertion.</a:t>
            </a:r>
          </a:p>
          <a:p>
            <a:endParaRPr lang="en-US" altLang="en-US" dirty="0"/>
          </a:p>
          <a:p>
            <a:r>
              <a:rPr lang="en-US" altLang="en-US" dirty="0"/>
              <a:t>MorTan, recommends the use of lactated</a:t>
            </a:r>
            <a:r>
              <a:rPr lang="en-US" altLang="en-US" baseline="0" dirty="0"/>
              <a:t> Ringer’s Solution (Hartmann’s Solution) although any safe fluid may be used to start irrigation as quickly as possible.</a:t>
            </a:r>
            <a:endParaRPr lang="en-US" altLang="en-US" dirty="0"/>
          </a:p>
          <a:p>
            <a:endParaRPr lang="en-US" altLang="en-US" dirty="0"/>
          </a:p>
        </p:txBody>
      </p:sp>
    </p:spTree>
    <p:extLst>
      <p:ext uri="{BB962C8B-B14F-4D97-AF65-F5344CB8AC3E}">
        <p14:creationId xmlns:p14="http://schemas.microsoft.com/office/powerpoint/2010/main" val="4144492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16</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Four:</a:t>
            </a:r>
          </a:p>
          <a:p>
            <a:endParaRPr lang="en-US" altLang="en-US" dirty="0"/>
          </a:p>
          <a:p>
            <a:r>
              <a:rPr lang="en-US" altLang="en-US" dirty="0"/>
              <a:t>   -Maintain</a:t>
            </a:r>
            <a:r>
              <a:rPr lang="en-US" altLang="en-US" baseline="0" dirty="0"/>
              <a:t> a minimal flow of irrigating solution.</a:t>
            </a:r>
            <a:endParaRPr lang="en-US" altLang="en-US" dirty="0"/>
          </a:p>
          <a:p>
            <a:r>
              <a:rPr lang="en-US" altLang="en-US" dirty="0"/>
              <a:t>   -Have the patient look down.  This exposes the tough and less-sensitive sclera (and the patient is not looking at the lens).</a:t>
            </a:r>
          </a:p>
          <a:p>
            <a:r>
              <a:rPr lang="en-US" altLang="en-US" dirty="0"/>
              <a:t>   -Insert lens under the upper lid.</a:t>
            </a:r>
          </a:p>
          <a:p>
            <a:r>
              <a:rPr lang="en-US" altLang="en-US" dirty="0"/>
              <a:t>   -Have the patient look up, retract the lower lid, and drop lens into place.</a:t>
            </a:r>
          </a:p>
          <a:p>
            <a:r>
              <a:rPr lang="en-US" altLang="en-US" dirty="0"/>
              <a:t>   -Release the lower lid over the lens.</a:t>
            </a:r>
          </a:p>
          <a:p>
            <a:endParaRPr lang="en-US" altLang="en-US" dirty="0"/>
          </a:p>
          <a:p>
            <a:endParaRPr lang="en-US" altLang="en-US" dirty="0"/>
          </a:p>
          <a:p>
            <a:r>
              <a:rPr lang="en-US" altLang="en-US" dirty="0"/>
              <a:t>Note that if a patient is unable or unwilling to comply with verbal instructions (too young, unconscious, etc.), the Morgan Lens may be inserted without requiring the patient to look down.</a:t>
            </a:r>
          </a:p>
          <a:p>
            <a:endParaRPr lang="en-US" altLang="en-US" dirty="0"/>
          </a:p>
        </p:txBody>
      </p:sp>
    </p:spTree>
    <p:extLst>
      <p:ext uri="{BB962C8B-B14F-4D97-AF65-F5344CB8AC3E}">
        <p14:creationId xmlns:p14="http://schemas.microsoft.com/office/powerpoint/2010/main" val="289861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17</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Five:</a:t>
            </a:r>
          </a:p>
          <a:p>
            <a:endParaRPr lang="en-US" altLang="en-US" dirty="0"/>
          </a:p>
          <a:p>
            <a:r>
              <a:rPr lang="en-US" altLang="en-US" dirty="0"/>
              <a:t>-The flow</a:t>
            </a:r>
            <a:r>
              <a:rPr lang="en-US" altLang="en-US" baseline="0" dirty="0"/>
              <a:t> may be adjusted to the desired rate (see </a:t>
            </a:r>
            <a:r>
              <a:rPr lang="en-US" altLang="en-US" baseline="0" dirty="0" err="1"/>
              <a:t>MorTan’s</a:t>
            </a:r>
            <a:r>
              <a:rPr lang="en-US" altLang="en-US" baseline="0" dirty="0"/>
              <a:t> Recommended Uses Chart)</a:t>
            </a:r>
          </a:p>
          <a:p>
            <a:endParaRPr lang="en-US" altLang="en-US" baseline="0" dirty="0"/>
          </a:p>
          <a:p>
            <a:r>
              <a:rPr lang="en-US" altLang="en-US" baseline="0" dirty="0"/>
              <a:t>-A </a:t>
            </a:r>
            <a:r>
              <a:rPr lang="en-US" altLang="en-US" dirty="0"/>
              <a:t>Medi-Duct may be taped to the side of the patient's face as close to the eye as you can get it to direct the outflow into a basin or other receptacle.  Gently hold the wicking material on the face until damp. Once the wicking material is damp, it will start to pull away the fluid.  Towels, blue pads, </a:t>
            </a:r>
            <a:r>
              <a:rPr lang="en-US" altLang="en-US" dirty="0" err="1"/>
              <a:t>chux</a:t>
            </a:r>
            <a:r>
              <a:rPr lang="en-US" altLang="en-US" dirty="0"/>
              <a:t> pads, an adult diaper or an emesis basin may also be used.</a:t>
            </a:r>
          </a:p>
          <a:p>
            <a:endParaRPr lang="en-US" altLang="en-US" dirty="0"/>
          </a:p>
          <a:p>
            <a:r>
              <a:rPr lang="en-US" altLang="en-US" dirty="0"/>
              <a:t>-Taping</a:t>
            </a:r>
            <a:r>
              <a:rPr lang="en-US" altLang="en-US" baseline="0" dirty="0"/>
              <a:t> the tubing to the patient’s forehead may prevent accidental removal.</a:t>
            </a:r>
            <a:endParaRPr lang="en-US" altLang="en-US" dirty="0"/>
          </a:p>
          <a:p>
            <a:endParaRPr lang="en-US" altLang="en-US" dirty="0"/>
          </a:p>
          <a:p>
            <a:r>
              <a:rPr lang="en-US" altLang="en-US" dirty="0"/>
              <a:t>-For chemical burns, irrigation should be continued until the pH returns to normal and remains steady.  This may take at least 2</a:t>
            </a:r>
            <a:r>
              <a:rPr lang="en-US" altLang="en-US" baseline="0" dirty="0"/>
              <a:t> to 3 hours for alkali burns, but often longer.</a:t>
            </a:r>
            <a:endParaRPr lang="en-US" altLang="en-US" dirty="0"/>
          </a:p>
          <a:p>
            <a:endParaRPr lang="en-US" altLang="en-US" dirty="0"/>
          </a:p>
          <a:p>
            <a:r>
              <a:rPr lang="en-US" altLang="en-US" dirty="0"/>
              <a:t>CONTINUE THE FLOW OF SOLUTION UNTIL AFTER THE REMOVAL OF THE LENS-the solution gently pushes the lens away from the cornea and provides a cushioning layer for the lens to float on</a:t>
            </a:r>
          </a:p>
          <a:p>
            <a:endParaRPr lang="en-US" altLang="en-US" dirty="0"/>
          </a:p>
          <a:p>
            <a:r>
              <a:rPr lang="en-US" altLang="en-US" dirty="0"/>
              <a:t>Note that if the fluid is stopped, the lens is designed to vault the cornea and will not touch it, instead contacting the sclera.  Refer to the Morgan Lens IFU for more information on flow rate and duration.</a:t>
            </a:r>
          </a:p>
          <a:p>
            <a:endParaRPr lang="en-US" altLang="en-US" dirty="0"/>
          </a:p>
          <a:p>
            <a:endParaRPr lang="en-US" altLang="en-US" dirty="0"/>
          </a:p>
          <a:p>
            <a:r>
              <a:rPr lang="en-US" altLang="en-US" dirty="0"/>
              <a:t> </a:t>
            </a:r>
          </a:p>
          <a:p>
            <a:endParaRPr lang="en-US" altLang="en-US" dirty="0"/>
          </a:p>
        </p:txBody>
      </p:sp>
    </p:spTree>
    <p:extLst>
      <p:ext uri="{BB962C8B-B14F-4D97-AF65-F5344CB8AC3E}">
        <p14:creationId xmlns:p14="http://schemas.microsoft.com/office/powerpoint/2010/main" val="2128425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all three Morgan Lens products in place. </a:t>
            </a:r>
          </a:p>
        </p:txBody>
      </p:sp>
      <p:sp>
        <p:nvSpPr>
          <p:cNvPr id="4" name="Slide Number Placeholder 3"/>
          <p:cNvSpPr>
            <a:spLocks noGrp="1"/>
          </p:cNvSpPr>
          <p:nvPr>
            <p:ph type="sldNum" sz="quarter" idx="5"/>
          </p:nvPr>
        </p:nvSpPr>
        <p:spPr/>
        <p:txBody>
          <a:bodyPr/>
          <a:lstStyle/>
          <a:p>
            <a:fld id="{2523C283-4800-4877-A526-4F3BD29173D4}" type="slidenum">
              <a:rPr lang="en-US" smtClean="0"/>
              <a:t>18</a:t>
            </a:fld>
            <a:endParaRPr lang="en-US"/>
          </a:p>
        </p:txBody>
      </p:sp>
    </p:spTree>
    <p:extLst>
      <p:ext uri="{BB962C8B-B14F-4D97-AF65-F5344CB8AC3E}">
        <p14:creationId xmlns:p14="http://schemas.microsoft.com/office/powerpoint/2010/main" val="407741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19</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Continue flow of irrigating solution until the lens has been removed—DO NOT RUN DRY so</a:t>
            </a:r>
            <a:r>
              <a:rPr lang="en-US" altLang="en-US" baseline="0" dirty="0"/>
              <a:t> that the lens continually floats </a:t>
            </a:r>
            <a:r>
              <a:rPr lang="en-US" altLang="en-US" dirty="0"/>
              <a:t>above the cornea</a:t>
            </a:r>
          </a:p>
          <a:p>
            <a:endParaRPr lang="en-US" altLang="en-US" dirty="0"/>
          </a:p>
          <a:p>
            <a:r>
              <a:rPr lang="en-US" altLang="en-US" dirty="0"/>
              <a:t>Temporarily store the lens in a clean location (such as the opened package) and check the ocular pH after every 5 to 10 minutes to ensure that it has not changed.  Reinsert lens and continue irrigation if necessary.   </a:t>
            </a:r>
            <a:br>
              <a:rPr lang="en-US" altLang="en-US" dirty="0"/>
            </a:br>
            <a:br>
              <a:rPr lang="en-US" altLang="en-US" dirty="0"/>
            </a:br>
            <a:r>
              <a:rPr lang="en-US" altLang="en-US" dirty="0"/>
              <a:t>Once</a:t>
            </a:r>
            <a:r>
              <a:rPr lang="en-US" altLang="en-US" baseline="0" dirty="0"/>
              <a:t> the pH has stabilized, d</a:t>
            </a:r>
            <a:r>
              <a:rPr lang="en-US" altLang="en-US" dirty="0"/>
              <a:t>iscard the used Morgan Lens and other materials according to your hospital’s disposal protocols.  </a:t>
            </a:r>
          </a:p>
          <a:p>
            <a:endParaRPr lang="en-US" altLang="en-US" dirty="0"/>
          </a:p>
          <a:p>
            <a:r>
              <a:rPr lang="en-US" altLang="en-US" dirty="0"/>
              <a:t>--Again, remember to use the Morgan Lens Instructional Chart for additional instructions or for the treatment of other injuries--</a:t>
            </a:r>
          </a:p>
          <a:p>
            <a:endParaRPr lang="en-US" altLang="en-US" dirty="0"/>
          </a:p>
        </p:txBody>
      </p:sp>
    </p:spTree>
    <p:extLst>
      <p:ext uri="{BB962C8B-B14F-4D97-AF65-F5344CB8AC3E}">
        <p14:creationId xmlns:p14="http://schemas.microsoft.com/office/powerpoint/2010/main" val="25170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A15E-57F5-B0BD-91D9-4BC0427870B8}"/>
            </a:ext>
          </a:extLst>
        </p:cNvPr>
        <p:cNvGrpSpPr/>
        <p:nvPr/>
      </p:nvGrpSpPr>
      <p:grpSpPr>
        <a:xfrm>
          <a:off x="0" y="0"/>
          <a:ext cx="0" cy="0"/>
          <a:chOff x="0" y="0"/>
          <a:chExt cx="0" cy="0"/>
        </a:xfrm>
      </p:grpSpPr>
      <p:sp>
        <p:nvSpPr>
          <p:cNvPr id="6" name="Rectangle 7">
            <a:extLst>
              <a:ext uri="{FF2B5EF4-FFF2-40B4-BE49-F238E27FC236}">
                <a16:creationId xmlns:a16="http://schemas.microsoft.com/office/drawing/2014/main" id="{8CD24D50-1D81-77A9-86A9-00EEE182F178}"/>
              </a:ext>
            </a:extLst>
          </p:cNvPr>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2</a:t>
            </a:fld>
            <a:endParaRPr lang="en-US" altLang="en-US" sz="1200">
              <a:solidFill>
                <a:schemeClr val="tx2"/>
              </a:solidFill>
            </a:endParaRPr>
          </a:p>
        </p:txBody>
      </p:sp>
      <p:sp>
        <p:nvSpPr>
          <p:cNvPr id="46083" name="Rectangle 2">
            <a:extLst>
              <a:ext uri="{FF2B5EF4-FFF2-40B4-BE49-F238E27FC236}">
                <a16:creationId xmlns:a16="http://schemas.microsoft.com/office/drawing/2014/main" id="{ED94A2BA-18F3-1BAC-CADC-B9DF33139C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742950" marR="0" lvl="1" indent="-285750" algn="l" defTabSz="914400" rtl="0" eaLnBrk="1" fontAlgn="auto" latinLnBrk="0" hangingPunct="1">
              <a:lnSpc>
                <a:spcPts val="1500"/>
              </a:lnSpc>
              <a:spcBef>
                <a:spcPts val="1050"/>
              </a:spcBef>
              <a:spcAft>
                <a:spcPts val="1050"/>
              </a:spcAft>
              <a:buClrTx/>
              <a:buSzTx/>
              <a:buFont typeface="Arial" panose="020B0604020202020204" pitchFamily="34" charset="0"/>
              <a:buChar char="•"/>
              <a:tabLst/>
              <a:defRPr/>
            </a:pPr>
            <a:r>
              <a:rPr lang="en-US" dirty="0">
                <a:solidFill>
                  <a:srgbClr val="242424"/>
                </a:solidFill>
                <a:effectLst/>
                <a:latin typeface="Segoe UI" panose="020B0502040204020203" pitchFamily="34" charset="0"/>
              </a:rPr>
              <a:t>The Morgan Lens® is a sterile, single-use medical device designed to provide continuous eye irrigation without requiring constant attendance by medical personnel</a:t>
            </a:r>
            <a:r>
              <a:rPr lang="en-US" b="1" dirty="0">
                <a:solidFill>
                  <a:srgbClr val="424242"/>
                </a:solidFill>
                <a:effectLst/>
                <a:latin typeface="Segoe UI" panose="020B0502040204020203" pitchFamily="34" charset="0"/>
              </a:rPr>
              <a:t>.</a:t>
            </a:r>
            <a:endParaRPr lang="en-US" dirty="0">
              <a:solidFill>
                <a:srgbClr val="242424"/>
              </a:solidFill>
              <a:effectLst/>
              <a:latin typeface="Segoe UI" panose="020B0502040204020203" pitchFamily="34" charset="0"/>
            </a:endParaRPr>
          </a:p>
          <a:p>
            <a:pPr marL="742950" lvl="1" indent="-285750"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The Morgan Lens® resembles the shape of a semi-hard contact lens connected to tubing. When in use, the tubing is attached to a bag of solution prior to insertion.</a:t>
            </a:r>
          </a:p>
          <a:p>
            <a:pPr marL="742950" lvl="1" indent="-285750" algn="l">
              <a:lnSpc>
                <a:spcPts val="1500"/>
              </a:lnSpc>
              <a:spcBef>
                <a:spcPts val="1050"/>
              </a:spcBef>
              <a:spcAft>
                <a:spcPts val="1050"/>
              </a:spcAft>
              <a:buFont typeface="Arial" panose="020B0604020202020204" pitchFamily="34" charset="0"/>
              <a:buChar char="•"/>
            </a:pPr>
            <a:r>
              <a:rPr lang="en-US" dirty="0">
                <a:solidFill>
                  <a:srgbClr val="242424"/>
                </a:solidFill>
                <a:effectLst/>
                <a:latin typeface="Segoe UI" panose="020B0502040204020203" pitchFamily="34" charset="0"/>
              </a:rPr>
              <a:t>The solution flows through the tubing and an opening in the lens to irrigate the eye, providing efficient and effective treatment for various eye conditions</a:t>
            </a:r>
            <a:r>
              <a:rPr lang="en-US" b="1" dirty="0">
                <a:solidFill>
                  <a:srgbClr val="424242"/>
                </a:solidFill>
                <a:effectLst/>
                <a:latin typeface="Segoe UI" panose="020B0502040204020203" pitchFamily="34" charset="0"/>
              </a:rPr>
              <a:t>.</a:t>
            </a:r>
            <a:endParaRPr lang="en-US" dirty="0">
              <a:solidFill>
                <a:srgbClr val="242424"/>
              </a:solidFill>
              <a:effectLst/>
              <a:latin typeface="Segoe UI" panose="020B0502040204020203" pitchFamily="34" charset="0"/>
            </a:endParaRPr>
          </a:p>
          <a:p>
            <a:endParaRPr lang="en-US" altLang="en-US" dirty="0"/>
          </a:p>
        </p:txBody>
      </p:sp>
    </p:spTree>
    <p:extLst>
      <p:ext uri="{BB962C8B-B14F-4D97-AF65-F5344CB8AC3E}">
        <p14:creationId xmlns:p14="http://schemas.microsoft.com/office/powerpoint/2010/main" val="3777776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23C283-4800-4877-A526-4F3BD29173D4}" type="slidenum">
              <a:rPr lang="en-US" smtClean="0"/>
              <a:t>20</a:t>
            </a:fld>
            <a:endParaRPr lang="en-US"/>
          </a:p>
        </p:txBody>
      </p:sp>
    </p:spTree>
    <p:extLst>
      <p:ext uri="{BB962C8B-B14F-4D97-AF65-F5344CB8AC3E}">
        <p14:creationId xmlns:p14="http://schemas.microsoft.com/office/powerpoint/2010/main" val="266600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21</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If the offending agent is not chemically reactive (irritants, solvents, non-embedded foreign bodies, etc.), experts usually recommend using 1 liter of solution or irrigating for approximately 30 minutes.  For acids and alkalis, the measurement of conjunctival pH can be used to determine the stopping point as described below.  </a:t>
            </a:r>
          </a:p>
          <a:p>
            <a:endParaRPr lang="en-US" altLang="en-US" dirty="0"/>
          </a:p>
          <a:p>
            <a:r>
              <a:rPr lang="en-US" altLang="en-US" dirty="0"/>
              <a:t>When checking for pH stabilization,</a:t>
            </a:r>
            <a:r>
              <a:rPr lang="en-US" altLang="en-US" baseline="0" dirty="0"/>
              <a:t> the lens should be stored in a clean, particle-free location (such in the original package) in case further irrigation is necessary.</a:t>
            </a:r>
            <a:endParaRPr lang="en-US" altLang="en-US" dirty="0"/>
          </a:p>
          <a:p>
            <a:endParaRPr lang="en-US" altLang="en-US" dirty="0"/>
          </a:p>
          <a:p>
            <a:r>
              <a:rPr lang="en-US" altLang="en-US" dirty="0"/>
              <a:t>The normal pH of tears is 6.5 to 7.6.  In order to measure the pH of the eye and not the irrigating solution, pinch the tube of the Morgan Lens to temporarily stop the flow of solution and measure the ocular pH in the medial canthus;  it is not necessary to remove the lens.  </a:t>
            </a:r>
          </a:p>
          <a:p>
            <a:endParaRPr lang="en-US" altLang="en-US" dirty="0"/>
          </a:p>
          <a:p>
            <a:endParaRPr lang="en-US" altLang="en-US" dirty="0"/>
          </a:p>
        </p:txBody>
      </p:sp>
    </p:spTree>
    <p:extLst>
      <p:ext uri="{BB962C8B-B14F-4D97-AF65-F5344CB8AC3E}">
        <p14:creationId xmlns:p14="http://schemas.microsoft.com/office/powerpoint/2010/main" val="122303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22</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BEGIN IRRIGATION FIRST, ASK QUESTIONS LATER</a:t>
            </a:r>
          </a:p>
          <a:p>
            <a:endParaRPr lang="en-US" altLang="en-US" dirty="0"/>
          </a:p>
          <a:p>
            <a:r>
              <a:rPr lang="en-US" altLang="en-US" dirty="0"/>
              <a:t>The severity of the injury depends upon:</a:t>
            </a:r>
          </a:p>
          <a:p>
            <a:r>
              <a:rPr lang="en-US" altLang="en-US" dirty="0"/>
              <a:t>Length of contact time, pH (molarity), concentration, viscosity, volume, and physical form of contaminant, heat created by reaction, and associated toxic substances. </a:t>
            </a:r>
          </a:p>
          <a:p>
            <a:endParaRPr lang="en-US" altLang="en-US" dirty="0"/>
          </a:p>
          <a:p>
            <a:r>
              <a:rPr lang="en-US" altLang="en-US" dirty="0"/>
              <a:t>DO NOT DELAY the initiation of irrigation to remove contact lenses.  Contacts were once thought to trap chemicals underneath or to absorb vapors in the air.  Studies have shown that neither of these occur, at least with the chemicals studied.  Contact lenses, either hard or soft, may actually form a barrier that prevents or lessens chemical burns, and soft contacts do not increase exposure of the cornea to vapors (</a:t>
            </a:r>
            <a:r>
              <a:rPr lang="en-US" altLang="en-US" i="1" dirty="0"/>
              <a:t>Journal of the Contact Lens Association of Ophthalmologists</a:t>
            </a:r>
            <a:r>
              <a:rPr lang="en-US" altLang="en-US" dirty="0"/>
              <a:t>, January, 1992, and summarized in </a:t>
            </a:r>
            <a:r>
              <a:rPr lang="en-US" altLang="en-US" i="1" dirty="0"/>
              <a:t>Scientific American</a:t>
            </a:r>
            <a:r>
              <a:rPr lang="en-US" altLang="en-US" dirty="0"/>
              <a:t>, April, 1998)</a:t>
            </a:r>
          </a:p>
          <a:p>
            <a:endParaRPr lang="en-US" altLang="en-US" dirty="0"/>
          </a:p>
        </p:txBody>
      </p:sp>
    </p:spTree>
    <p:extLst>
      <p:ext uri="{BB962C8B-B14F-4D97-AF65-F5344CB8AC3E}">
        <p14:creationId xmlns:p14="http://schemas.microsoft.com/office/powerpoint/2010/main" val="1467643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23</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MorTan, Inc. recommends the use of lactated Ringer's solution for irrigating due to pH:</a:t>
            </a:r>
          </a:p>
          <a:p>
            <a:r>
              <a:rPr lang="en-US" altLang="en-US" dirty="0"/>
              <a:t>   -tears pH:  approximately 6.5-7.6</a:t>
            </a:r>
          </a:p>
          <a:p>
            <a:r>
              <a:rPr lang="en-US" altLang="en-US" dirty="0"/>
              <a:t>   -lactated Ringer's pH: 6.0-7.5</a:t>
            </a:r>
          </a:p>
          <a:p>
            <a:r>
              <a:rPr lang="en-US" altLang="en-US" dirty="0"/>
              <a:t>   -Normal Saline pH: 4.5-7.0</a:t>
            </a:r>
          </a:p>
          <a:p>
            <a:endParaRPr lang="en-US" altLang="en-US" dirty="0"/>
          </a:p>
          <a:p>
            <a:endParaRPr lang="en-US" altLang="en-US" dirty="0"/>
          </a:p>
          <a:p>
            <a:r>
              <a:rPr lang="en-US" altLang="en-US" dirty="0"/>
              <a:t>(Please note: Variations of pH levels are due to different batches or manufacturers </a:t>
            </a:r>
            <a:r>
              <a:rPr lang="en-US" altLang="en-US" baseline="0" dirty="0"/>
              <a:t>of the solutions)</a:t>
            </a:r>
            <a:endParaRPr lang="en-US" altLang="en-US" dirty="0"/>
          </a:p>
          <a:p>
            <a:endParaRPr lang="en-US" altLang="en-US" dirty="0"/>
          </a:p>
          <a:p>
            <a:r>
              <a:rPr lang="en-US" altLang="en-US" dirty="0"/>
              <a:t>The buffering capacity of the lactate ion found in lactated Ringer's solution returns the pH to normal more quickly when used with either acidic or basic contaminants*</a:t>
            </a:r>
          </a:p>
          <a:p>
            <a:endParaRPr lang="en-US" altLang="en-US" dirty="0"/>
          </a:p>
          <a:p>
            <a:r>
              <a:rPr lang="en-US" altLang="en-US" dirty="0"/>
              <a:t>Normal Saline may cause discomfort and/or morphological changes in prolonged irrigation*</a:t>
            </a:r>
          </a:p>
          <a:p>
            <a:endParaRPr lang="en-US" altLang="en-US" dirty="0"/>
          </a:p>
          <a:p>
            <a:r>
              <a:rPr lang="en-US" altLang="en-US" dirty="0"/>
              <a:t>Lactated Ringer’s solution is very similar to Hartmann’s Solution</a:t>
            </a:r>
          </a:p>
          <a:p>
            <a:endParaRPr lang="en-US" altLang="en-US" dirty="0"/>
          </a:p>
          <a:p>
            <a:r>
              <a:rPr lang="en-US" altLang="en-US" dirty="0"/>
              <a:t>*from independent studies</a:t>
            </a:r>
          </a:p>
          <a:p>
            <a:r>
              <a:rPr lang="en-US" altLang="en-US" dirty="0"/>
              <a:t> </a:t>
            </a:r>
          </a:p>
        </p:txBody>
      </p:sp>
    </p:spTree>
    <p:extLst>
      <p:ext uri="{BB962C8B-B14F-4D97-AF65-F5344CB8AC3E}">
        <p14:creationId xmlns:p14="http://schemas.microsoft.com/office/powerpoint/2010/main" val="20428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ADC4451-FEA4-4984-97CF-FCA8E1C9128B}" type="slidenum">
              <a:rPr lang="en-US" altLang="en-US" sz="1200" smtClean="0">
                <a:solidFill>
                  <a:schemeClr val="tx2"/>
                </a:solidFill>
              </a:rPr>
              <a:pPr>
                <a:defRPr/>
              </a:pPr>
              <a:t>24</a:t>
            </a:fld>
            <a:endParaRPr lang="en-US" altLang="en-US" sz="1200">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Assure the patient that the irrigating</a:t>
            </a:r>
            <a:r>
              <a:rPr lang="en-US" altLang="en-US" baseline="0" dirty="0"/>
              <a:t> solution will be soothing and cooling and, </a:t>
            </a:r>
            <a:r>
              <a:rPr lang="en-US" altLang="en-US" dirty="0"/>
              <a:t>by inserting the Morgan Lens, the</a:t>
            </a:r>
            <a:r>
              <a:rPr lang="en-US" altLang="en-US" baseline="0" dirty="0"/>
              <a:t> eyelids may be closed.  The fluid will immediately begin diluting and removing the contaminant and alle</a:t>
            </a:r>
            <a:r>
              <a:rPr lang="en-US" altLang="en-US" dirty="0"/>
              <a:t>viating pain</a:t>
            </a:r>
            <a:r>
              <a:rPr lang="en-US" altLang="en-US" baseline="0" dirty="0"/>
              <a:t>.  The alternatives require that the eye be opened (fighting blepharospasms and photophobia) and often do not deliver sufficient fluid to the injury so that neutralization is prolonged.  </a:t>
            </a:r>
            <a:r>
              <a:rPr lang="en-US" altLang="en-US" dirty="0"/>
              <a:t> </a:t>
            </a:r>
          </a:p>
          <a:p>
            <a:endParaRPr lang="en-US" altLang="en-US" dirty="0"/>
          </a:p>
          <a:p>
            <a:r>
              <a:rPr lang="en-US" altLang="en-US" dirty="0"/>
              <a:t>Explain</a:t>
            </a:r>
            <a:r>
              <a:rPr lang="en-US" altLang="en-US" baseline="0" dirty="0"/>
              <a:t> that you will only need a few seconds to insert the lens, briefly touching the possibly-sensitive skin around the eye, and as soon as the lens is in place, no further contact is necessary.</a:t>
            </a:r>
          </a:p>
          <a:p>
            <a:endParaRPr lang="en-US" altLang="en-US" baseline="0" dirty="0"/>
          </a:p>
          <a:p>
            <a:r>
              <a:rPr lang="en-US" altLang="en-US" baseline="0" dirty="0"/>
              <a:t>By having the patient look down (Step 4 in the Instructions for Use), the person is not looking at the lens while it’s being approaching the eye, plus the sclera is less sensitive and tougher than the cornea. </a:t>
            </a:r>
          </a:p>
          <a:p>
            <a:endParaRPr lang="en-US" altLang="en-US" baseline="0" dirty="0"/>
          </a:p>
          <a:p>
            <a:r>
              <a:rPr lang="en-US" altLang="en-US" baseline="0" dirty="0"/>
              <a:t> Keep in mind the extra anxiety that is generally associated with an ocular injury and reassure the patient that you are using the best treatment method available.</a:t>
            </a:r>
          </a:p>
          <a:p>
            <a:endParaRPr lang="en-US" altLang="en-US" dirty="0"/>
          </a:p>
          <a:p>
            <a:r>
              <a:rPr lang="en-US" altLang="en-US" dirty="0"/>
              <a:t>Use common sense:  telling a patient "this is going to hurt" almost guarantees that a procedure will (especially with children).  Instead, saying "this will feel cool“, unless you've warmed the solution, or reminding them that the lens will not be touching the</a:t>
            </a:r>
            <a:r>
              <a:rPr lang="en-US" altLang="en-US" baseline="0" dirty="0"/>
              <a:t> cornea (since it floats on the irrigating solution) </a:t>
            </a:r>
            <a:r>
              <a:rPr lang="en-US" altLang="en-US" dirty="0"/>
              <a:t>may help relieve anxiety.</a:t>
            </a:r>
          </a:p>
          <a:p>
            <a:r>
              <a:rPr lang="en-US" altLang="en-US" dirty="0"/>
              <a:t> </a:t>
            </a:r>
          </a:p>
          <a:p>
            <a:r>
              <a:rPr lang="en-US" altLang="en-US" dirty="0"/>
              <a:t>If using Normal Saline, remember that its low pH may make it difficult for some patients to tolerate (especially for long term).  Switching to lactated Ringer's (Hartmann's solution) may help as their pain may be coming from the irrigating solution and not the irrigation procedure.  Do not delay irrigation in order to find the best solution—begin irrigation as quickly as possible. </a:t>
            </a:r>
          </a:p>
          <a:p>
            <a:endParaRPr lang="en-US" altLang="en-US" dirty="0"/>
          </a:p>
          <a:p>
            <a:r>
              <a:rPr lang="en-US" altLang="en-US" dirty="0"/>
              <a:t>Ensuring that all materials</a:t>
            </a:r>
            <a:r>
              <a:rPr lang="en-US" altLang="en-US" baseline="0" dirty="0"/>
              <a:t> are readily available by having an eye cart or tray may eliminate delays in starting irrigation. </a:t>
            </a:r>
            <a:endParaRPr lang="en-US" altLang="en-US" dirty="0"/>
          </a:p>
          <a:p>
            <a:endParaRPr lang="en-US" altLang="en-US" dirty="0"/>
          </a:p>
          <a:p>
            <a:r>
              <a:rPr lang="en-US" altLang="en-US" dirty="0"/>
              <a:t>It may help to have a parent hold a small child during the irrigation process.</a:t>
            </a:r>
          </a:p>
          <a:p>
            <a:endParaRPr lang="en-US" altLang="en-US" dirty="0"/>
          </a:p>
        </p:txBody>
      </p:sp>
    </p:spTree>
    <p:extLst>
      <p:ext uri="{BB962C8B-B14F-4D97-AF65-F5344CB8AC3E}">
        <p14:creationId xmlns:p14="http://schemas.microsoft.com/office/powerpoint/2010/main" val="180388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8E59E-7F2B-E540-7324-7FFE0907CF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AC51611-B2A7-2FED-E783-64ADDA937FEF}"/>
              </a:ext>
            </a:extLst>
          </p:cNvPr>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ADC4451-FEA4-4984-97CF-FCA8E1C9128B}" type="slidenum">
              <a:rPr lang="en-US" altLang="en-US" sz="1200" smtClean="0">
                <a:solidFill>
                  <a:schemeClr val="tx2"/>
                </a:solidFill>
              </a:rPr>
              <a:pPr>
                <a:defRPr/>
              </a:pPr>
              <a:t>25</a:t>
            </a:fld>
            <a:endParaRPr lang="en-US" altLang="en-US" sz="1200">
              <a:solidFill>
                <a:schemeClr val="tx2"/>
              </a:solidFill>
            </a:endParaRPr>
          </a:p>
        </p:txBody>
      </p:sp>
      <p:sp>
        <p:nvSpPr>
          <p:cNvPr id="54275" name="Rectangle 2">
            <a:extLst>
              <a:ext uri="{FF2B5EF4-FFF2-40B4-BE49-F238E27FC236}">
                <a16:creationId xmlns:a16="http://schemas.microsoft.com/office/drawing/2014/main" id="{7167CC52-5F91-CE32-4ECA-EE43576893C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2C95D4E-EA9B-287C-5DB2-E3A5546C82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Here are all four products that MorTan, Inc. sells. Going from left to right, the primary product is the Morgan Lens, next is the Medi-Duct which keeps the patient drier, the Delivery set allows for bilateral irrigation with one bag of solution, and the Morgan Lens Convenience Kit has one Morgan Lens and one Medi-Duct packaged together, making it easier and less expensive to use the Morgan Lens and the Medi-Duct will keep the patient drier. </a:t>
            </a:r>
          </a:p>
        </p:txBody>
      </p:sp>
    </p:spTree>
    <p:extLst>
      <p:ext uri="{BB962C8B-B14F-4D97-AF65-F5344CB8AC3E}">
        <p14:creationId xmlns:p14="http://schemas.microsoft.com/office/powerpoint/2010/main" val="358201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52CBB-3622-70D9-C09D-4DC436D5F31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0B72D24-CC68-706B-7B7E-F7D7C0DEEFEE}"/>
              </a:ext>
            </a:extLst>
          </p:cNvPr>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7F4815B-4991-45BF-A200-9D97B32522A4}" type="slidenum">
              <a:rPr kumimoji="1" lang="en-US" altLang="en-US" sz="1200" b="0" i="0" u="none" strike="noStrike" kern="1200" cap="none" spc="0" normalizeH="0" baseline="0" noProof="0" smtClean="0">
                <a:ln>
                  <a:noFill/>
                </a:ln>
                <a:solidFill>
                  <a:srgbClr val="0E2841"/>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en-US" sz="1200" b="0" i="0" u="none" strike="noStrike" kern="1200" cap="none" spc="0" normalizeH="0" baseline="0" noProof="0">
              <a:ln>
                <a:noFill/>
              </a:ln>
              <a:solidFill>
                <a:srgbClr val="0E2841"/>
              </a:solidFill>
              <a:effectLst/>
              <a:uLnTx/>
              <a:uFillTx/>
              <a:latin typeface="Tahoma" panose="020B0604030504040204" pitchFamily="34" charset="0"/>
              <a:ea typeface="+mn-ea"/>
              <a:cs typeface="+mn-cs"/>
            </a:endParaRPr>
          </a:p>
        </p:txBody>
      </p:sp>
      <p:sp>
        <p:nvSpPr>
          <p:cNvPr id="17411" name="Rectangle 2">
            <a:extLst>
              <a:ext uri="{FF2B5EF4-FFF2-40B4-BE49-F238E27FC236}">
                <a16:creationId xmlns:a16="http://schemas.microsoft.com/office/drawing/2014/main" id="{30A8E0A2-6DD0-41DC-0643-E8354EB7E59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2F344F8-D1AC-4AEC-FAB8-E77E014E208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Go over these helpful tips and ask if there are any questions. </a:t>
            </a:r>
          </a:p>
        </p:txBody>
      </p:sp>
    </p:spTree>
    <p:extLst>
      <p:ext uri="{BB962C8B-B14F-4D97-AF65-F5344CB8AC3E}">
        <p14:creationId xmlns:p14="http://schemas.microsoft.com/office/powerpoint/2010/main" val="802593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ADC4451-FEA4-4984-97CF-FCA8E1C9128B}" type="slidenum">
              <a:rPr lang="en-US" altLang="en-US" sz="1200" smtClean="0">
                <a:solidFill>
                  <a:schemeClr val="tx2"/>
                </a:solidFill>
              </a:rPr>
              <a:pPr>
                <a:defRPr/>
              </a:pPr>
              <a:t>27</a:t>
            </a:fld>
            <a:endParaRPr lang="en-US" altLang="en-US" sz="1200">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Summary:</a:t>
            </a:r>
          </a:p>
          <a:p>
            <a:r>
              <a:rPr lang="en-US" altLang="en-US" dirty="0"/>
              <a:t>   -loss of vision is considered one of the most debilitating of injuries, and ocular burns may lead to blindness if not treated quickly and effectively</a:t>
            </a:r>
          </a:p>
          <a:p>
            <a:r>
              <a:rPr lang="en-US" altLang="en-US" dirty="0"/>
              <a:t>   -irrigation should be prompt and prolific;  any delays may alter the prognosis</a:t>
            </a:r>
          </a:p>
          <a:p>
            <a:r>
              <a:rPr lang="en-US" altLang="en-US" dirty="0"/>
              <a:t>   -it is essential that the irrigating solution reach all regions of the eye and a sufficient volume of fluid must be used</a:t>
            </a:r>
          </a:p>
          <a:p>
            <a:r>
              <a:rPr lang="en-US" altLang="en-US" dirty="0"/>
              <a:t>   -burns may require hours of irrigation in order to neutralize the pH (and to ensure that the pH remains neutral)</a:t>
            </a:r>
          </a:p>
          <a:p>
            <a:r>
              <a:rPr lang="en-US" altLang="en-US" dirty="0"/>
              <a:t>   -irrigating continuously for days may be necessary to effectively treat severe infections </a:t>
            </a:r>
          </a:p>
        </p:txBody>
      </p:sp>
    </p:spTree>
    <p:extLst>
      <p:ext uri="{BB962C8B-B14F-4D97-AF65-F5344CB8AC3E}">
        <p14:creationId xmlns:p14="http://schemas.microsoft.com/office/powerpoint/2010/main" val="3418023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7219EE08-3698-487D-8F53-C5BC5D100C98}" type="slidenum">
              <a:rPr lang="en-US" altLang="en-US" sz="1200" smtClean="0">
                <a:solidFill>
                  <a:schemeClr val="tx2"/>
                </a:solidFill>
              </a:rPr>
              <a:pPr>
                <a:defRPr/>
              </a:pPr>
              <a:t>28</a:t>
            </a:fld>
            <a:endParaRPr lang="en-US" altLang="en-US" sz="1200">
              <a:solidFill>
                <a:schemeClr val="tx2"/>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Speaker notes were compiled using numerous sources including:</a:t>
            </a:r>
          </a:p>
          <a:p>
            <a:endParaRPr lang="en-US" altLang="en-US" dirty="0"/>
          </a:p>
          <a:p>
            <a:r>
              <a:rPr lang="en-US" altLang="en-US" dirty="0"/>
              <a:t>“Burns, Ocular” by </a:t>
            </a:r>
            <a:r>
              <a:rPr lang="en-US" altLang="en-US" dirty="0" err="1"/>
              <a:t>Wende</a:t>
            </a:r>
            <a:r>
              <a:rPr lang="en-US" altLang="en-US" dirty="0"/>
              <a:t> R. </a:t>
            </a:r>
            <a:r>
              <a:rPr lang="en-US" altLang="en-US" dirty="0" err="1"/>
              <a:t>Reenstra</a:t>
            </a:r>
            <a:r>
              <a:rPr lang="en-US" altLang="en-US" dirty="0"/>
              <a:t>-Buras, MD</a:t>
            </a:r>
          </a:p>
          <a:p>
            <a:r>
              <a:rPr lang="en-US" altLang="en-US" dirty="0"/>
              <a:t>http://www.emedicine.com/EMERG/topic736.htm </a:t>
            </a:r>
          </a:p>
          <a:p>
            <a:endParaRPr lang="en-US" altLang="en-US" dirty="0"/>
          </a:p>
          <a:p>
            <a:r>
              <a:rPr lang="en-US" altLang="en-US" dirty="0"/>
              <a:t>“Burns, Chemical” by Robert Cox, MD </a:t>
            </a:r>
          </a:p>
          <a:p>
            <a:r>
              <a:rPr lang="en-US" altLang="en-US" dirty="0"/>
              <a:t>http://emedicine.medscape.com/article/769336-overview#a4</a:t>
            </a:r>
          </a:p>
          <a:p>
            <a:endParaRPr lang="en-US" altLang="en-US" dirty="0"/>
          </a:p>
          <a:p>
            <a:r>
              <a:rPr lang="en-US" altLang="en-US" u="sng" dirty="0"/>
              <a:t>Principles and Practices of Emergency Medicine </a:t>
            </a:r>
            <a:r>
              <a:rPr lang="en-US" altLang="en-US" dirty="0"/>
              <a:t>(Third Edition, Schwartz, et.al.) </a:t>
            </a:r>
          </a:p>
          <a:p>
            <a:endParaRPr lang="en-US" altLang="en-US" dirty="0"/>
          </a:p>
          <a:p>
            <a:r>
              <a:rPr lang="en-US" altLang="en-US" dirty="0"/>
              <a:t>“Go With the</a:t>
            </a:r>
            <a:r>
              <a:rPr lang="en-US" altLang="en-US" baseline="0" dirty="0"/>
              <a:t> Flow During an Eye Emergency”, Nursing 2000, Vol. 30, No. 8</a:t>
            </a:r>
            <a:endParaRPr lang="en-US" altLang="en-US" dirty="0"/>
          </a:p>
        </p:txBody>
      </p:sp>
    </p:spTree>
    <p:extLst>
      <p:ext uri="{BB962C8B-B14F-4D97-AF65-F5344CB8AC3E}">
        <p14:creationId xmlns:p14="http://schemas.microsoft.com/office/powerpoint/2010/main" val="270551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heard of the Morgan Lens?  How many of you have used it?  Does anyone have a story they want to share?  </a:t>
            </a:r>
          </a:p>
        </p:txBody>
      </p:sp>
      <p:sp>
        <p:nvSpPr>
          <p:cNvPr id="4" name="Slide Number Placeholder 3"/>
          <p:cNvSpPr>
            <a:spLocks noGrp="1"/>
          </p:cNvSpPr>
          <p:nvPr>
            <p:ph type="sldNum" sz="quarter" idx="5"/>
          </p:nvPr>
        </p:nvSpPr>
        <p:spPr/>
        <p:txBody>
          <a:bodyPr/>
          <a:lstStyle/>
          <a:p>
            <a:fld id="{2523C283-4800-4877-A526-4F3BD29173D4}" type="slidenum">
              <a:rPr lang="en-US" smtClean="0"/>
              <a:t>3</a:t>
            </a:fld>
            <a:endParaRPr lang="en-US"/>
          </a:p>
        </p:txBody>
      </p:sp>
    </p:spTree>
    <p:extLst>
      <p:ext uri="{BB962C8B-B14F-4D97-AF65-F5344CB8AC3E}">
        <p14:creationId xmlns:p14="http://schemas.microsoft.com/office/powerpoint/2010/main" val="145093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BFC14FE5-F49D-44EC-9C97-F341A0D58F47}" type="slidenum">
              <a:rPr lang="en-US" altLang="en-US" sz="1200" smtClean="0">
                <a:solidFill>
                  <a:schemeClr val="tx2"/>
                </a:solidFill>
              </a:rPr>
              <a:pPr>
                <a:defRPr/>
              </a:pPr>
              <a:t>4</a:t>
            </a:fld>
            <a:endParaRPr lang="en-US" altLang="en-US" sz="1200">
              <a:solidFill>
                <a:schemeClr val="tx2"/>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Key Features of the Morgan Lens are that it is fast, efficient, and easy to use.  Once it is inserted, the ER staff has their hands free to treat other injuries.  This product does what it needs to do, it provides thorough irrigation to the patient’s eyes, greatly increasing the chance for a positive outcome and full recovery.</a:t>
            </a:r>
          </a:p>
          <a:p>
            <a:endParaRPr lang="en-US" altLang="en-US" dirty="0"/>
          </a:p>
          <a:p>
            <a:r>
              <a:rPr lang="en-US" altLang="en-US" dirty="0"/>
              <a:t>Ocular burns represent 7 to 10% of ocular trauma presented to </a:t>
            </a:r>
            <a:r>
              <a:rPr lang="en-US" altLang="en-US" dirty="0" err="1"/>
              <a:t>EDs.</a:t>
            </a:r>
            <a:r>
              <a:rPr lang="en-US" altLang="en-US" dirty="0"/>
              <a:t>  </a:t>
            </a:r>
          </a:p>
          <a:p>
            <a:endParaRPr lang="en-US" altLang="en-US" dirty="0"/>
          </a:p>
          <a:p>
            <a:r>
              <a:rPr lang="en-US" altLang="en-US" dirty="0"/>
              <a:t>84% are chemical burns (acids to alkali ratio varies from 1:1 to 1:4 depending on the study)</a:t>
            </a:r>
          </a:p>
          <a:p>
            <a:r>
              <a:rPr lang="en-US" altLang="en-US" dirty="0"/>
              <a:t>15% are thermal burns</a:t>
            </a:r>
          </a:p>
          <a:p>
            <a:r>
              <a:rPr lang="en-US" altLang="en-US" dirty="0"/>
              <a:t>Other types of burns include “actinic” burns which result from exposure to radiant energy (UV rays from sunlight, welders, lasers, etc.)</a:t>
            </a:r>
          </a:p>
          <a:p>
            <a:endParaRPr lang="en-US" altLang="en-US" dirty="0"/>
          </a:p>
          <a:p>
            <a:r>
              <a:rPr lang="en-US" altLang="en-US" dirty="0"/>
              <a:t>The Morgan Lens may be used to treat chemical, thermal, or actinic burns.</a:t>
            </a:r>
          </a:p>
          <a:p>
            <a:endParaRPr lang="en-US" altLang="en-US" dirty="0"/>
          </a:p>
          <a:p>
            <a:r>
              <a:rPr lang="en-US" altLang="en-US" dirty="0"/>
              <a:t>15-20% of patients with facial burns exhibit ocular injury.</a:t>
            </a:r>
          </a:p>
          <a:p>
            <a:endParaRPr lang="en-US" altLang="en-US" dirty="0"/>
          </a:p>
          <a:p>
            <a:r>
              <a:rPr lang="en-US" altLang="en-US" dirty="0"/>
              <a:t>According to a 2023 study in Medscape, approximately 1/3 of corneal transplants were done on eyes that sustained chemical burns (Note that even if eye cannot be saved, irrigation should be performed in order to maintain enough healthy tissue to allow a corneal transplant).</a:t>
            </a:r>
          </a:p>
          <a:p>
            <a:endParaRPr lang="en-US" altLang="en-US" dirty="0"/>
          </a:p>
        </p:txBody>
      </p:sp>
    </p:spTree>
    <p:extLst>
      <p:ext uri="{BB962C8B-B14F-4D97-AF65-F5344CB8AC3E}">
        <p14:creationId xmlns:p14="http://schemas.microsoft.com/office/powerpoint/2010/main" val="2507995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8C84ABBD-B286-4134-9EBC-CF1EE6F231AC}" type="slidenum">
              <a:rPr lang="en-US" altLang="en-US" sz="1200" smtClean="0">
                <a:solidFill>
                  <a:schemeClr val="tx2"/>
                </a:solidFill>
              </a:rPr>
              <a:pPr>
                <a:defRPr/>
              </a:pPr>
              <a:t>5</a:t>
            </a:fld>
            <a:endParaRPr lang="en-US" altLang="en-US" sz="1200">
              <a:solidFill>
                <a:schemeClr val="tx2"/>
              </a:solidFill>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	</a:t>
            </a:r>
            <a:r>
              <a:rPr lang="en-US" altLang="en-US" dirty="0" err="1"/>
              <a:t>WQAlkalis</a:t>
            </a:r>
            <a:r>
              <a:rPr lang="en-US" altLang="en-US" dirty="0"/>
              <a:t> (also called bases) are defined as proton acceptors (OH-);  their strength is measured by how aggressively they will take a proton from another compound.  The pH of a base ranges from 7 to 14, with a very strong base such as sodium hydroxide (</a:t>
            </a:r>
            <a:r>
              <a:rPr lang="en-US" altLang="en-US" dirty="0" err="1"/>
              <a:t>NaOH</a:t>
            </a:r>
            <a:r>
              <a:rPr lang="en-US" altLang="en-US" dirty="0"/>
              <a:t>) having a pH of 14.  Alkalis produce liquefaction necrosis which quickly penetrates into</a:t>
            </a:r>
            <a:r>
              <a:rPr lang="en-US" altLang="en-US" baseline="0" dirty="0"/>
              <a:t> the inner eye</a:t>
            </a:r>
            <a:r>
              <a:rPr lang="en-US" altLang="en-US" dirty="0"/>
              <a:t>.  They are generally more damaging than acids.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Acids are proton donors (H+);  their strength is based on how easily they give up the proton. Their pH  varies from 0 to 7, and a very strong acid such as hydrochloric acid (</a:t>
            </a:r>
            <a:r>
              <a:rPr lang="en-US" altLang="en-US" dirty="0" err="1"/>
              <a:t>HCl</a:t>
            </a:r>
            <a:r>
              <a:rPr lang="en-US" altLang="en-US" dirty="0"/>
              <a:t>) has a pH of 1.  An ocular acid burn produces coagulation necrosis of the cornea.  The damaged tissue then limits further penetration of the acid.</a:t>
            </a:r>
          </a:p>
          <a:p>
            <a:endParaRPr lang="en-US" altLang="en-US" dirty="0"/>
          </a:p>
          <a:p>
            <a:r>
              <a:rPr lang="en-US" altLang="en-US" dirty="0"/>
              <a:t>Both acids and bases are called caustics.  Concentrated forms of either may generate significant heat when in contact with water, resulting in thermal injury (this is most pronounced when just a small amount of fluid is present--as in the eye).  Large amounts of fluid (irrigation) dissipates the heat in addition to diluting and removing the caustic.</a:t>
            </a:r>
          </a:p>
          <a:p>
            <a:endParaRPr lang="en-US" altLang="en-US" dirty="0"/>
          </a:p>
          <a:p>
            <a:r>
              <a:rPr lang="en-US" altLang="en-US" dirty="0"/>
              <a:t>A Foreign Body Sensation (FBS) may be caused by an actual particulate that can’t be seen, but it also may be the result of a corneal abrasion or erosion, or an inflammatory condition of the eye or conjunctiva.   It</a:t>
            </a:r>
            <a:r>
              <a:rPr lang="en-US" altLang="en-US" baseline="0" dirty="0"/>
              <a:t> may be more effective to skip or limit the use of an ocular anesthetic since irrigation only needs to be continued until relief is noted.</a:t>
            </a:r>
            <a:endParaRPr lang="en-US" altLang="en-US" dirty="0"/>
          </a:p>
          <a:p>
            <a:endParaRPr lang="en-US" altLang="en-US" dirty="0"/>
          </a:p>
          <a:p>
            <a:r>
              <a:rPr lang="en-US" altLang="en-US" dirty="0"/>
              <a:t>The Morgan Lens may be used for delivering a controlled dosage of medication to the eye, especially when attached to a syringe.</a:t>
            </a:r>
          </a:p>
          <a:p>
            <a:endParaRPr lang="en-US" altLang="en-US" dirty="0"/>
          </a:p>
          <a:p>
            <a:r>
              <a:rPr lang="en-US" altLang="en-US" dirty="0"/>
              <a:t>Please note: If a corneal abrasion is found, it was likely caused from the initial injury to the eye.</a:t>
            </a:r>
          </a:p>
          <a:p>
            <a:endParaRPr lang="en-US" altLang="en-US" dirty="0"/>
          </a:p>
          <a:p>
            <a:endParaRPr lang="en-US" altLang="en-US" dirty="0"/>
          </a:p>
        </p:txBody>
      </p:sp>
    </p:spTree>
    <p:extLst>
      <p:ext uri="{BB962C8B-B14F-4D97-AF65-F5344CB8AC3E}">
        <p14:creationId xmlns:p14="http://schemas.microsoft.com/office/powerpoint/2010/main" val="170869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97F4815B-4991-45BF-A200-9D97B32522A4}" type="slidenum">
              <a:rPr lang="en-US" altLang="en-US" sz="1200" smtClean="0">
                <a:solidFill>
                  <a:schemeClr val="tx2"/>
                </a:solidFill>
              </a:rPr>
              <a:pPr>
                <a:defRPr/>
              </a:pPr>
              <a:t>6</a:t>
            </a:fld>
            <a:endParaRPr lang="en-US" altLang="en-US" sz="1200">
              <a:solidFill>
                <a:schemeClr val="tx2"/>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Quoted from a doctor in an Occupational Health &amp; Safety publication.</a:t>
            </a:r>
          </a:p>
          <a:p>
            <a:endParaRPr lang="en-US" altLang="en-US" dirty="0"/>
          </a:p>
          <a:p>
            <a:r>
              <a:rPr lang="en-US" altLang="en-US" dirty="0"/>
              <a:t>Effective treatment MUST BE:</a:t>
            </a:r>
          </a:p>
          <a:p>
            <a:endParaRPr lang="en-US" altLang="en-US" dirty="0"/>
          </a:p>
          <a:p>
            <a:r>
              <a:rPr lang="en-US" altLang="en-US" dirty="0"/>
              <a:t>1. PROMPT:  Must </a:t>
            </a:r>
            <a:r>
              <a:rPr lang="en-US" altLang="en-US" baseline="0" dirty="0"/>
              <a:t>b</a:t>
            </a:r>
            <a:r>
              <a:rPr lang="en-US" altLang="en-US" dirty="0"/>
              <a:t>e started as soon as possible--treatment should NOT wait until arrival at the Emergency Department, and/or should be started immediately when the patient arrives at the ER.</a:t>
            </a:r>
          </a:p>
          <a:p>
            <a:endParaRPr lang="en-US" altLang="en-US" dirty="0"/>
          </a:p>
          <a:p>
            <a:r>
              <a:rPr lang="en-US" altLang="en-US" dirty="0"/>
              <a:t>2.  PROLIFIC:  Must reach all regions of the eye and inner eyelid, diluting and/or washing away any caustics.</a:t>
            </a:r>
          </a:p>
          <a:p>
            <a:endParaRPr lang="en-US" altLang="en-US" dirty="0"/>
          </a:p>
          <a:p>
            <a:r>
              <a:rPr lang="en-US" altLang="en-US" dirty="0"/>
              <a:t>3.  PROLONGED:  Must be continued </a:t>
            </a:r>
            <a:r>
              <a:rPr lang="en-US" altLang="en-US" u="sng" dirty="0"/>
              <a:t>uninterrupted</a:t>
            </a:r>
            <a:r>
              <a:rPr lang="en-US" altLang="en-US" dirty="0"/>
              <a:t> for a sufficient period of time (for chemical burns, until the pH returns to neutral.  Note that this may take hours). </a:t>
            </a:r>
          </a:p>
          <a:p>
            <a:endParaRPr lang="en-US" altLang="en-US" dirty="0"/>
          </a:p>
          <a:p>
            <a:r>
              <a:rPr lang="en-US" altLang="en-US" dirty="0"/>
              <a:t>MorTan, recommends the use of lactated Ringer's (Hartmann's solution) since it has a pH similar to that of tears and because of its buffering capacity.  However,</a:t>
            </a:r>
            <a:r>
              <a:rPr lang="en-US" altLang="en-US" baseline="0" dirty="0"/>
              <a:t> i</a:t>
            </a:r>
            <a:r>
              <a:rPr lang="en-US" altLang="en-US" dirty="0"/>
              <a:t>rrigation may be done using "water...beer, urine, or any other reasonably safe fluid." (</a:t>
            </a:r>
            <a:r>
              <a:rPr lang="en-US" altLang="en-US" u="sng" dirty="0"/>
              <a:t>Principles and Practices of Emergency Medicine</a:t>
            </a:r>
            <a:r>
              <a:rPr lang="en-US" altLang="en-US" dirty="0"/>
              <a:t>, Third Edition, Schwartz, et.al.).</a:t>
            </a:r>
          </a:p>
          <a:p>
            <a:endParaRPr lang="en-US" altLang="en-US" dirty="0"/>
          </a:p>
        </p:txBody>
      </p:sp>
    </p:spTree>
    <p:extLst>
      <p:ext uri="{BB962C8B-B14F-4D97-AF65-F5344CB8AC3E}">
        <p14:creationId xmlns:p14="http://schemas.microsoft.com/office/powerpoint/2010/main" val="338636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97F4815B-4991-45BF-A200-9D97B32522A4}" type="slidenum">
              <a:rPr lang="en-US" altLang="en-US" sz="1200" smtClean="0">
                <a:solidFill>
                  <a:schemeClr val="tx2"/>
                </a:solidFill>
              </a:rPr>
              <a:pPr>
                <a:defRPr/>
              </a:pPr>
              <a:t>7</a:t>
            </a:fld>
            <a:endParaRPr lang="en-US" altLang="en-US" sz="1200">
              <a:solidFill>
                <a:schemeClr val="tx2"/>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Alkali burns are THE MOST SERIOUS OCULAR BURNS as they rapidly cause liquefactive necrosis (saponification of fatty acids of cell membranes with an associated inflammatory response (release of proteolytic enzymes) which causes further damage).  Damage continues as the alkali rapidly penetrates through ocular tissues, generally taking 5 to 15 minutes to reach the anterior chamber.</a:t>
            </a:r>
          </a:p>
          <a:p>
            <a:endParaRPr lang="en-US" altLang="en-US" dirty="0"/>
          </a:p>
          <a:p>
            <a:r>
              <a:rPr lang="en-US" altLang="en-US" dirty="0"/>
              <a:t>Note that alkali burns may not be the most painful:  the alkali can quickly penetrate the corneal stroma, interfering with sensory nerves.  The nerve damage may actually produce an anesthetic effect as the alkali continues penetrating into the anterior chamber and retina.  Do not use pain as an</a:t>
            </a:r>
            <a:r>
              <a:rPr lang="en-US" altLang="en-US" baseline="0" dirty="0"/>
              <a:t> indicator of severity. </a:t>
            </a:r>
            <a:endParaRPr lang="en-US" altLang="en-US" dirty="0"/>
          </a:p>
          <a:p>
            <a:endParaRPr lang="en-US" altLang="en-US" dirty="0"/>
          </a:p>
          <a:p>
            <a:r>
              <a:rPr lang="en-US" altLang="en-US" dirty="0"/>
              <a:t>Automobile air bags are a growing cause of alkali burns. A chemical reaction of sodium </a:t>
            </a:r>
            <a:r>
              <a:rPr lang="en-US" altLang="en-US" dirty="0" err="1"/>
              <a:t>azide</a:t>
            </a:r>
            <a:r>
              <a:rPr lang="en-US" altLang="en-US" dirty="0"/>
              <a:t> inflates the bag, but also produces aerosolized powdered sodium hydroxide (a strong base). In addition, there may be inert powders used to prevent sticking and these can cause irritation.  Often the pain is delayed (or</a:t>
            </a:r>
            <a:r>
              <a:rPr lang="en-US" altLang="en-US" baseline="0" dirty="0"/>
              <a:t> less significant than other injuries) and irrigation is delayed, resulting in a more serious injury.</a:t>
            </a:r>
            <a:endParaRPr lang="en-US" altLang="en-US" dirty="0"/>
          </a:p>
          <a:p>
            <a:endParaRPr lang="en-US" altLang="en-US" dirty="0"/>
          </a:p>
          <a:p>
            <a:r>
              <a:rPr lang="en-US" altLang="en-US" dirty="0"/>
              <a:t>Sodium and Potassium Hydroxide - found in cleaners, drain openers, lye soap, denture</a:t>
            </a:r>
            <a:r>
              <a:rPr lang="en-US" altLang="en-US" baseline="0" dirty="0"/>
              <a:t> cleaners, </a:t>
            </a:r>
            <a:r>
              <a:rPr lang="en-US" altLang="en-US" dirty="0"/>
              <a:t>paint removers and is often used in food processing.  It is also found in </a:t>
            </a:r>
            <a:r>
              <a:rPr lang="en-US" altLang="en-US" dirty="0" err="1"/>
              <a:t>Clinitest</a:t>
            </a:r>
            <a:r>
              <a:rPr lang="en-US" altLang="en-US" dirty="0"/>
              <a:t> tablets (45-50%).  Considerable heat is generated when mixed with water (</a:t>
            </a:r>
            <a:r>
              <a:rPr lang="en-US" altLang="en-US" dirty="0" err="1"/>
              <a:t>Clinitest</a:t>
            </a:r>
            <a:r>
              <a:rPr lang="en-US" altLang="en-US" dirty="0"/>
              <a:t> tablets generate temperatures of nearly 160 degrees F when dissolved in 1.5 mL of water).</a:t>
            </a:r>
          </a:p>
          <a:p>
            <a:endParaRPr lang="en-US" altLang="en-US" dirty="0"/>
          </a:p>
          <a:p>
            <a:r>
              <a:rPr lang="en-US" altLang="en-US" dirty="0"/>
              <a:t>Calcium Hydroxide -</a:t>
            </a:r>
            <a:r>
              <a:rPr lang="en-US" altLang="en-US" baseline="0" dirty="0"/>
              <a:t> </a:t>
            </a:r>
            <a:r>
              <a:rPr lang="en-US" altLang="en-US" dirty="0"/>
              <a:t>found in household bleach and pool chlorination solutions. </a:t>
            </a:r>
          </a:p>
          <a:p>
            <a:endParaRPr lang="en-US" altLang="en-US" dirty="0"/>
          </a:p>
          <a:p>
            <a:r>
              <a:rPr lang="en-US" altLang="en-US" dirty="0"/>
              <a:t>Calcium oxide (lime) - a caustic ingredient in cement; generates heat when mixed with water.</a:t>
            </a:r>
          </a:p>
          <a:p>
            <a:endParaRPr lang="en-US" altLang="en-US" dirty="0"/>
          </a:p>
          <a:p>
            <a:r>
              <a:rPr lang="en-US" altLang="en-US" dirty="0"/>
              <a:t>Ammonia –</a:t>
            </a:r>
            <a:r>
              <a:rPr lang="en-US" altLang="en-US" baseline="0" dirty="0"/>
              <a:t> found </a:t>
            </a:r>
            <a:r>
              <a:rPr lang="en-US" altLang="en-US" dirty="0"/>
              <a:t>in cleaners and detergents.  Gaseous</a:t>
            </a:r>
            <a:r>
              <a:rPr lang="en-US" altLang="en-US" baseline="0" dirty="0"/>
              <a:t> anhydrous ammonia is used in fertilizer manufacturing.</a:t>
            </a:r>
          </a:p>
          <a:p>
            <a:endParaRPr lang="en-US" altLang="en-US" baseline="0" dirty="0"/>
          </a:p>
          <a:p>
            <a:r>
              <a:rPr lang="en-US" altLang="en-US" baseline="0" dirty="0"/>
              <a:t>Phosphates – found in many household detergents and cleaners.</a:t>
            </a:r>
            <a:endParaRPr lang="en-US" altLang="en-US" dirty="0"/>
          </a:p>
          <a:p>
            <a:endParaRPr lang="en-US" altLang="en-US" dirty="0"/>
          </a:p>
          <a:p>
            <a:r>
              <a:rPr lang="en-US" altLang="en-US" dirty="0"/>
              <a:t>Magnesium hydroxide and Phosphorus - found in fireworks, sparklers and flares.</a:t>
            </a:r>
          </a:p>
          <a:p>
            <a:endParaRPr lang="en-US" altLang="en-US" dirty="0"/>
          </a:p>
        </p:txBody>
      </p:sp>
    </p:spTree>
    <p:extLst>
      <p:ext uri="{BB962C8B-B14F-4D97-AF65-F5344CB8AC3E}">
        <p14:creationId xmlns:p14="http://schemas.microsoft.com/office/powerpoint/2010/main" val="416156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97F4815B-4991-45BF-A200-9D97B32522A4}" type="slidenum">
              <a:rPr lang="en-US" altLang="en-US" sz="1200" smtClean="0">
                <a:solidFill>
                  <a:schemeClr val="tx2"/>
                </a:solidFill>
              </a:rPr>
              <a:pPr>
                <a:defRPr/>
              </a:pPr>
              <a:t>8</a:t>
            </a:fld>
            <a:endParaRPr lang="en-US" altLang="en-US" sz="1200">
              <a:solidFill>
                <a:schemeClr val="tx2"/>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Hydrofluoric acid is a weak acid that produces liquefaction necrosis and therefore acts more like an alkali (these burns are very serious and often extremely painful, although</a:t>
            </a:r>
            <a:r>
              <a:rPr lang="en-US" altLang="en-US" baseline="0" dirty="0"/>
              <a:t> the onset of pain may be delayed for hours</a:t>
            </a:r>
            <a:r>
              <a:rPr lang="en-US" altLang="en-US" dirty="0"/>
              <a:t>).  It may be found in glass etching compounds, rust removers, cleaners, refrigerants, leather tanning products, and used in manufacturing and refining processes.  </a:t>
            </a:r>
          </a:p>
          <a:p>
            <a:endParaRPr lang="en-US" altLang="en-US" dirty="0"/>
          </a:p>
          <a:p>
            <a:r>
              <a:rPr lang="en-US" altLang="en-US" dirty="0"/>
              <a:t>Sulfuric acid generates considerable heat when diluted.  It is found in automobile batteries, cleaners (toilet bowl, drain, metal), and is used in chemical or fertilizer manufacturing.   Concentrations</a:t>
            </a:r>
            <a:r>
              <a:rPr lang="en-US" altLang="en-US" baseline="0" dirty="0"/>
              <a:t> range from 8% to almost pure acid.</a:t>
            </a:r>
            <a:r>
              <a:rPr lang="en-US" altLang="en-US" dirty="0"/>
              <a:t> </a:t>
            </a:r>
          </a:p>
          <a:p>
            <a:endParaRPr lang="en-US" altLang="en-US" dirty="0"/>
          </a:p>
          <a:p>
            <a:r>
              <a:rPr lang="en-US" altLang="en-US" dirty="0"/>
              <a:t>Nitric acid is used in metal refining, electroplating, engraving, manufacturing.</a:t>
            </a:r>
          </a:p>
          <a:p>
            <a:endParaRPr lang="en-US" altLang="en-US" dirty="0"/>
          </a:p>
          <a:p>
            <a:r>
              <a:rPr lang="en-US" altLang="en-US" dirty="0"/>
              <a:t>Hydrochloric acid is found in cleaners (toilet bowl, metal, swimming pool), plumbing applications, laboratory chemicals.  Concentrations range from 5 to 44%.</a:t>
            </a:r>
          </a:p>
          <a:p>
            <a:endParaRPr lang="en-US" altLang="en-US" dirty="0"/>
          </a:p>
          <a:p>
            <a:r>
              <a:rPr lang="en-US" altLang="en-US" dirty="0"/>
              <a:t>Acetic acid is found in printing agents, disinfectants, hair care products.  Vinegar is dilute acetic acid. </a:t>
            </a:r>
          </a:p>
          <a:p>
            <a:endParaRPr lang="en-US" altLang="en-US" dirty="0"/>
          </a:p>
          <a:p>
            <a:r>
              <a:rPr lang="en-US" altLang="en-US" dirty="0"/>
              <a:t>Formic acid is used in airplane glue and manufacturing.</a:t>
            </a:r>
          </a:p>
          <a:p>
            <a:endParaRPr lang="en-US" altLang="en-US" dirty="0"/>
          </a:p>
          <a:p>
            <a:r>
              <a:rPr lang="en-US" altLang="en-US" dirty="0"/>
              <a:t>The word “acid” comes from the Latin </a:t>
            </a:r>
            <a:r>
              <a:rPr lang="en-US" altLang="en-US" i="1" dirty="0" err="1"/>
              <a:t>acidus</a:t>
            </a:r>
            <a:r>
              <a:rPr lang="en-US" altLang="en-US" dirty="0"/>
              <a:t> which means sour, since it was noticed that many acids have a sour taste (for example, citric acid in lemons or acetic acid in vinegar, and milk turns sour due to the formation of lactic acid).</a:t>
            </a:r>
          </a:p>
          <a:p>
            <a:endParaRPr lang="en-US" altLang="en-US" dirty="0"/>
          </a:p>
        </p:txBody>
      </p:sp>
    </p:spTree>
    <p:extLst>
      <p:ext uri="{BB962C8B-B14F-4D97-AF65-F5344CB8AC3E}">
        <p14:creationId xmlns:p14="http://schemas.microsoft.com/office/powerpoint/2010/main" val="381414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97F4815B-4991-45BF-A200-9D97B32522A4}" type="slidenum">
              <a:rPr lang="en-US" altLang="en-US" sz="1200" smtClean="0">
                <a:solidFill>
                  <a:schemeClr val="tx2"/>
                </a:solidFill>
              </a:rPr>
              <a:pPr>
                <a:defRPr/>
              </a:pPr>
              <a:t>9</a:t>
            </a:fld>
            <a:endParaRPr lang="en-US" altLang="en-US" sz="1200">
              <a:solidFill>
                <a:schemeClr val="tx2"/>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It’s not necessary to monitor pH when removing an irritant.  </a:t>
            </a:r>
          </a:p>
          <a:p>
            <a:endParaRPr lang="en-US" altLang="en-US" dirty="0"/>
          </a:p>
          <a:p>
            <a:r>
              <a:rPr lang="en-US" altLang="en-US" dirty="0"/>
              <a:t>Irrigation should be continued until the pain is gone (usually 20 to 30 minutes minimum), keeping in mind that an ocular anesthetic may block the sensation.</a:t>
            </a:r>
          </a:p>
          <a:p>
            <a:endParaRPr lang="en-US" altLang="en-US" dirty="0"/>
          </a:p>
          <a:p>
            <a:r>
              <a:rPr lang="en-US" altLang="en-US" dirty="0"/>
              <a:t>Continue with eye assessment procedures and treat accordingly.</a:t>
            </a:r>
          </a:p>
          <a:p>
            <a:endParaRPr lang="en-US" altLang="en-US" dirty="0"/>
          </a:p>
          <a:p>
            <a:r>
              <a:rPr lang="en-US" altLang="en-US" dirty="0"/>
              <a:t>Note that liquid detergent</a:t>
            </a:r>
            <a:r>
              <a:rPr lang="en-US" altLang="en-US" baseline="0" dirty="0"/>
              <a:t> capsules contain anionic and non-ionic detergents and cationic surfactants, but an alkali solution forms when dissolved in water.  One study at the Western Eye Hospital in London found that 40% of all chemical ocular injuries in children under 5 years of age were caused by detergent capsules. </a:t>
            </a:r>
            <a:endParaRPr lang="en-US" altLang="en-US" dirty="0"/>
          </a:p>
          <a:p>
            <a:endParaRPr lang="en-US" altLang="en-US" dirty="0"/>
          </a:p>
        </p:txBody>
      </p:sp>
    </p:spTree>
    <p:extLst>
      <p:ext uri="{BB962C8B-B14F-4D97-AF65-F5344CB8AC3E}">
        <p14:creationId xmlns:p14="http://schemas.microsoft.com/office/powerpoint/2010/main" val="65248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FE5E-028E-486A-20DD-887FDB0AB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B8F57-DF81-E62E-B6F5-1FC4FA8CB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F3E323-07BE-0C0C-C331-4A5C3A8F77A3}"/>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8B17B35D-ACDF-3C6E-9A59-72865F6E9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9E775-16C9-5DA5-FE9F-ECEBEE5AECFC}"/>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31430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BDBE-FB95-E1F0-2800-74D330561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49913-5024-E4C6-84FC-967E849D8F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0F179-E60B-B01A-CB80-AAFF943A2611}"/>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A9226AFD-FEE6-5585-4009-AACDF1DC9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CF5D1-D122-DA7B-C1A9-0804A24141ED}"/>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165196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6EC36-52A1-5DB3-DA7D-86E633BDC2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A19A0-95C9-E416-D3DB-61F98C1AD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F2149-8974-3DD4-356C-692158728A34}"/>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7CC30081-BD0F-5C70-7F86-DAA41CDA9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85383-8901-139F-A124-58912AE91939}"/>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215102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575A6F1A-B499-4E94-9846-D0EFC7955632}" type="slidenum">
              <a:rPr lang="en-US" altLang="en-US"/>
              <a:pPr>
                <a:defRPr/>
              </a:pPr>
              <a:t>‹#›</a:t>
            </a:fld>
            <a:endParaRPr lang="en-US" altLang="en-US"/>
          </a:p>
        </p:txBody>
      </p:sp>
    </p:spTree>
    <p:extLst>
      <p:ext uri="{BB962C8B-B14F-4D97-AF65-F5344CB8AC3E}">
        <p14:creationId xmlns:p14="http://schemas.microsoft.com/office/powerpoint/2010/main" val="138336109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13059532-CDE5-4D2D-8750-95DC1D0AAB85}" type="slidenum">
              <a:rPr lang="en-US" altLang="en-US"/>
              <a:pPr>
                <a:defRPr/>
              </a:pPr>
              <a:t>‹#›</a:t>
            </a:fld>
            <a:endParaRPr lang="en-US" altLang="en-US"/>
          </a:p>
        </p:txBody>
      </p:sp>
    </p:spTree>
    <p:extLst>
      <p:ext uri="{BB962C8B-B14F-4D97-AF65-F5344CB8AC3E}">
        <p14:creationId xmlns:p14="http://schemas.microsoft.com/office/powerpoint/2010/main" val="233107732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A51D-9294-5989-439F-3CBA215A7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C3837-1CBA-6E73-71A2-7CA58B6E6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9C6E3-1A55-5365-186B-A2810865A15F}"/>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66DA7397-C9B6-CF22-0323-D7715546A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E4E8D-3C4D-44A7-E8DC-B70A3BF5BBB1}"/>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406628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5BBC-7231-7616-68A4-BB371D3AB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52AC4F-FD3E-CD03-5204-BA25C9DF7F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D7D79-DAA0-2714-62A6-95FB42B2CA77}"/>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925B2C4B-180B-2146-2BB4-CDDEA20C8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DC53D-4D18-3859-CAA4-DE244D256FDF}"/>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245987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A79E-DBA8-CB71-0C2B-90017AF36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DF8B4-1F2E-D90A-DABC-9DF7DE198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AEF46-89A3-D68D-D770-04761AC702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03A150-C87F-0006-6821-7DEBBF94FDF2}"/>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6" name="Footer Placeholder 5">
            <a:extLst>
              <a:ext uri="{FF2B5EF4-FFF2-40B4-BE49-F238E27FC236}">
                <a16:creationId xmlns:a16="http://schemas.microsoft.com/office/drawing/2014/main" id="{44D5F68E-C730-BDA6-4F9E-71E16A57D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CCC4B-3833-E297-B696-01A91C3D0413}"/>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20939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782F-E6DF-539D-3557-6271B2E96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5529B2-5C99-9089-D359-51259A6D2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38039-4CDA-EF6E-2A8C-40068F4A7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9D0C0-78F9-50B8-59A3-B414D0D773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5E58FE-BBE9-DDAF-9E89-CC92E2A74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16C6F-6D3D-7D3F-CDE6-C613637D2E98}"/>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8" name="Footer Placeholder 7">
            <a:extLst>
              <a:ext uri="{FF2B5EF4-FFF2-40B4-BE49-F238E27FC236}">
                <a16:creationId xmlns:a16="http://schemas.microsoft.com/office/drawing/2014/main" id="{484BA5A3-06E7-DFF0-9AEE-2B250C593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431CEF-5810-6612-0C46-D18B8EB8E3CE}"/>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94613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8CEA-F4CB-BBD6-BE4E-161413F01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24FCF8-0729-0A89-8492-0DF490D644C8}"/>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4" name="Footer Placeholder 3">
            <a:extLst>
              <a:ext uri="{FF2B5EF4-FFF2-40B4-BE49-F238E27FC236}">
                <a16:creationId xmlns:a16="http://schemas.microsoft.com/office/drawing/2014/main" id="{E279CAE6-BB5A-BDF4-15DA-14FF7F368E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7953B-B162-44CE-8959-B392C6C37557}"/>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52998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76D8B-3D3B-ECEF-BDF6-FC2829E092E4}"/>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3" name="Footer Placeholder 2">
            <a:extLst>
              <a:ext uri="{FF2B5EF4-FFF2-40B4-BE49-F238E27FC236}">
                <a16:creationId xmlns:a16="http://schemas.microsoft.com/office/drawing/2014/main" id="{5AB0546B-3703-10E2-64F6-F4737155A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AB916D-E89E-3171-B2D8-023F526A1BAC}"/>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39100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D28D-6274-DBA9-E756-C7FFF2EBD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474D80-2469-9BF1-EFD0-CC8D4AF9C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C3059F-59B9-0422-4C85-654AAF27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ECAD0-96AF-74C1-C554-3B960973C499}"/>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6" name="Footer Placeholder 5">
            <a:extLst>
              <a:ext uri="{FF2B5EF4-FFF2-40B4-BE49-F238E27FC236}">
                <a16:creationId xmlns:a16="http://schemas.microsoft.com/office/drawing/2014/main" id="{92DD1854-6ADA-B1F7-BBD3-FD786C45C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F1BEE-2F4B-3FDC-EF74-56E309BCD3FA}"/>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387008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F1D5-D3CC-B6F2-4197-8126BE69A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8FC40-C02E-9C6B-E279-58562100D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71F094-5088-140C-6A95-0D3CFBE10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CC769-D92E-817E-A2DA-DB4B6392C9A4}"/>
              </a:ext>
            </a:extLst>
          </p:cNvPr>
          <p:cNvSpPr>
            <a:spLocks noGrp="1"/>
          </p:cNvSpPr>
          <p:nvPr>
            <p:ph type="dt" sz="half" idx="10"/>
          </p:nvPr>
        </p:nvSpPr>
        <p:spPr/>
        <p:txBody>
          <a:bodyPr/>
          <a:lstStyle/>
          <a:p>
            <a:fld id="{430391D5-A3C5-45C0-9EBD-AACB6F6F9337}" type="datetimeFigureOut">
              <a:rPr lang="en-US" smtClean="0"/>
              <a:t>2/11/2026</a:t>
            </a:fld>
            <a:endParaRPr lang="en-US"/>
          </a:p>
        </p:txBody>
      </p:sp>
      <p:sp>
        <p:nvSpPr>
          <p:cNvPr id="6" name="Footer Placeholder 5">
            <a:extLst>
              <a:ext uri="{FF2B5EF4-FFF2-40B4-BE49-F238E27FC236}">
                <a16:creationId xmlns:a16="http://schemas.microsoft.com/office/drawing/2014/main" id="{B8C4B918-D27A-08D4-F5EB-3E298642D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EEAA8-287C-2262-0336-2A8AFBB5D3B9}"/>
              </a:ext>
            </a:extLst>
          </p:cNvPr>
          <p:cNvSpPr>
            <a:spLocks noGrp="1"/>
          </p:cNvSpPr>
          <p:nvPr>
            <p:ph type="sldNum" sz="quarter" idx="12"/>
          </p:nvPr>
        </p:nvSpPr>
        <p:spPr/>
        <p:txBody>
          <a:bodyPr/>
          <a:lstStyle/>
          <a:p>
            <a:fld id="{364C0A02-9A82-4039-98F3-CE7BF44DD41C}" type="slidenum">
              <a:rPr lang="en-US" smtClean="0"/>
              <a:t>‹#›</a:t>
            </a:fld>
            <a:endParaRPr lang="en-US"/>
          </a:p>
        </p:txBody>
      </p:sp>
    </p:spTree>
    <p:extLst>
      <p:ext uri="{BB962C8B-B14F-4D97-AF65-F5344CB8AC3E}">
        <p14:creationId xmlns:p14="http://schemas.microsoft.com/office/powerpoint/2010/main" val="95018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13AF6-85F3-2F3D-3C2B-29ECDFE46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3093B-4403-1EB1-F86D-ED22AD638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FC7C2-D76B-5F9A-B716-849F7CF7F4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0391D5-A3C5-45C0-9EBD-AACB6F6F9337}" type="datetimeFigureOut">
              <a:rPr lang="en-US" smtClean="0"/>
              <a:t>2/11/2026</a:t>
            </a:fld>
            <a:endParaRPr lang="en-US"/>
          </a:p>
        </p:txBody>
      </p:sp>
      <p:sp>
        <p:nvSpPr>
          <p:cNvPr id="5" name="Footer Placeholder 4">
            <a:extLst>
              <a:ext uri="{FF2B5EF4-FFF2-40B4-BE49-F238E27FC236}">
                <a16:creationId xmlns:a16="http://schemas.microsoft.com/office/drawing/2014/main" id="{0F7DD9C8-4436-A646-1953-BBDC98BB74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F585B0-132B-040E-22D1-750E7FFB6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4C0A02-9A82-4039-98F3-CE7BF44DD41C}" type="slidenum">
              <a:rPr lang="en-US" smtClean="0"/>
              <a:t>‹#›</a:t>
            </a:fld>
            <a:endParaRPr lang="en-US"/>
          </a:p>
        </p:txBody>
      </p:sp>
    </p:spTree>
    <p:extLst>
      <p:ext uri="{BB962C8B-B14F-4D97-AF65-F5344CB8AC3E}">
        <p14:creationId xmlns:p14="http://schemas.microsoft.com/office/powerpoint/2010/main" val="36023557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56AD-75E3-186F-B292-41A5790333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19EFAE3-A4BD-776D-0930-5BF9C7F1EA58}"/>
              </a:ext>
            </a:extLst>
          </p:cNvPr>
          <p:cNvSpPr>
            <a:spLocks noGrp="1"/>
          </p:cNvSpPr>
          <p:nvPr>
            <p:ph type="subTitle" idx="1"/>
          </p:nvPr>
        </p:nvSpPr>
        <p:spPr>
          <a:xfrm>
            <a:off x="1524000" y="3804435"/>
            <a:ext cx="9144000" cy="1655762"/>
          </a:xfrm>
        </p:spPr>
        <p:txBody>
          <a:bodyPr anchor="t">
            <a:noAutofit/>
          </a:bodyPr>
          <a:lstStyle/>
          <a:p>
            <a:r>
              <a:rPr lang="en-US" altLang="en-US" sz="3600" b="1" dirty="0">
                <a:latin typeface="Arial" panose="020B0604020202020204" pitchFamily="34" charset="0"/>
                <a:cs typeface="Arial" panose="020B0604020202020204" pitchFamily="34" charset="0"/>
              </a:rPr>
              <a:t>The Morgan Lens</a:t>
            </a:r>
            <a:r>
              <a:rPr lang="en-US" altLang="en-US" sz="3600" b="1" baseline="30000" dirty="0">
                <a:latin typeface="Arial" panose="020B0604020202020204" pitchFamily="34" charset="0"/>
                <a:cs typeface="Arial" panose="020B0604020202020204" pitchFamily="34" charset="0"/>
              </a:rPr>
              <a:t>®</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     </a:t>
            </a:r>
            <a:r>
              <a:rPr lang="en-US" altLang="en-US" sz="3200" b="1" i="1" dirty="0">
                <a:latin typeface="Arial" panose="020B0604020202020204" pitchFamily="34" charset="0"/>
                <a:cs typeface="Arial" panose="020B0604020202020204" pitchFamily="34" charset="0"/>
              </a:rPr>
              <a:t>The World’s Leading Method of Ocular Irrigation</a:t>
            </a:r>
            <a:endParaRPr lang="en-US" sz="3200" dirty="0">
              <a:latin typeface="Arial" panose="020B0604020202020204" pitchFamily="34" charset="0"/>
              <a:cs typeface="Arial" panose="020B0604020202020204" pitchFamily="34" charset="0"/>
            </a:endParaRPr>
          </a:p>
        </p:txBody>
      </p:sp>
      <p:pic>
        <p:nvPicPr>
          <p:cNvPr id="5" name="Picture 4" descr="A close-up of a tube&#10;&#10;Description automatically generated">
            <a:extLst>
              <a:ext uri="{FF2B5EF4-FFF2-40B4-BE49-F238E27FC236}">
                <a16:creationId xmlns:a16="http://schemas.microsoft.com/office/drawing/2014/main" id="{0249E716-3F86-C967-0E16-6A495D993268}"/>
              </a:ext>
            </a:extLst>
          </p:cNvPr>
          <p:cNvPicPr>
            <a:picLocks noChangeAspect="1"/>
          </p:cNvPicPr>
          <p:nvPr/>
        </p:nvPicPr>
        <p:blipFill>
          <a:blip r:embed="rId3">
            <a:extLst>
              <a:ext uri="{28A0092B-C50C-407E-A947-70E740481C1C}">
                <a14:useLocalDpi xmlns:a14="http://schemas.microsoft.com/office/drawing/2010/main" val="0"/>
              </a:ext>
            </a:extLst>
          </a:blip>
          <a:srcRect t="25187" r="1" b="2537"/>
          <a:stretch/>
        </p:blipFill>
        <p:spPr>
          <a:xfrm>
            <a:off x="422146" y="10"/>
            <a:ext cx="10943842" cy="3599011"/>
          </a:xfrm>
          <a:prstGeom prst="rect">
            <a:avLst/>
          </a:prstGeom>
        </p:spPr>
      </p:pic>
      <p:pic>
        <p:nvPicPr>
          <p:cNvPr id="7" name="Picture 6" descr="A logo for a company&#10;&#10;Description automatically generated">
            <a:extLst>
              <a:ext uri="{FF2B5EF4-FFF2-40B4-BE49-F238E27FC236}">
                <a16:creationId xmlns:a16="http://schemas.microsoft.com/office/drawing/2014/main" id="{6966EEA3-6016-EDA5-AE68-548069C32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879" y="5460197"/>
            <a:ext cx="3816242" cy="1060067"/>
          </a:xfrm>
          <a:prstGeom prst="rect">
            <a:avLst/>
          </a:prstGeom>
        </p:spPr>
      </p:pic>
    </p:spTree>
    <p:extLst>
      <p:ext uri="{BB962C8B-B14F-4D97-AF65-F5344CB8AC3E}">
        <p14:creationId xmlns:p14="http://schemas.microsoft.com/office/powerpoint/2010/main" val="18722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E552CBF3-0273-E3B4-01BE-EF4493172EDD}"/>
            </a:ext>
          </a:extLst>
        </p:cNvPr>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667BCBA7-3AE0-62B3-D775-841A534FF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75CB52CB-FDAB-5E5D-0479-589A8FF5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0" name="Rectangle 53259">
            <a:extLst>
              <a:ext uri="{FF2B5EF4-FFF2-40B4-BE49-F238E27FC236}">
                <a16:creationId xmlns:a16="http://schemas.microsoft.com/office/drawing/2014/main" id="{618F2280-239C-481E-4D77-606DB02AF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2" name="Rectangle 53261">
            <a:extLst>
              <a:ext uri="{FF2B5EF4-FFF2-40B4-BE49-F238E27FC236}">
                <a16:creationId xmlns:a16="http://schemas.microsoft.com/office/drawing/2014/main" id="{C5D3C96D-AC5C-5E6B-A728-03E4A229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4" name="Rectangle 53263">
            <a:extLst>
              <a:ext uri="{FF2B5EF4-FFF2-40B4-BE49-F238E27FC236}">
                <a16:creationId xmlns:a16="http://schemas.microsoft.com/office/drawing/2014/main" id="{0D9F76F0-A746-D1E1-785A-5176D1CA3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a:extLst>
              <a:ext uri="{FF2B5EF4-FFF2-40B4-BE49-F238E27FC236}">
                <a16:creationId xmlns:a16="http://schemas.microsoft.com/office/drawing/2014/main" id="{6E6EA00F-66E7-57C5-D689-EB57C93C197E}"/>
              </a:ext>
            </a:extLst>
          </p:cNvPr>
          <p:cNvSpPr>
            <a:spLocks noGrp="1" noChangeArrowheads="1"/>
          </p:cNvSpPr>
          <p:nvPr>
            <p:ph type="title"/>
          </p:nvPr>
        </p:nvSpPr>
        <p:spPr>
          <a:xfrm>
            <a:off x="459346" y="379847"/>
            <a:ext cx="9895951" cy="1033669"/>
          </a:xfrm>
        </p:spPr>
        <p:txBody>
          <a:bodyPr>
            <a:normAutofit/>
          </a:bodyPr>
          <a:lstStyle/>
          <a:p>
            <a:r>
              <a:rPr lang="en-US" altLang="en-US" sz="4800" b="1" dirty="0">
                <a:solidFill>
                  <a:schemeClr val="bg1"/>
                </a:solidFill>
                <a:latin typeface="Arial" panose="020B0604020202020204" pitchFamily="34" charset="0"/>
                <a:cs typeface="Arial" panose="020B0604020202020204" pitchFamily="34" charset="0"/>
              </a:rPr>
              <a:t>Issues with Alternative Methods</a:t>
            </a:r>
            <a:endParaRPr lang="en-US" altLang="en-US" sz="4800" b="1" dirty="0">
              <a:solidFill>
                <a:srgbClr val="FFFFFF"/>
              </a:solidFill>
              <a:latin typeface="Arial" panose="020B0604020202020204" pitchFamily="34" charset="0"/>
              <a:cs typeface="Arial" panose="020B0604020202020204" pitchFamily="34" charset="0"/>
            </a:endParaRPr>
          </a:p>
        </p:txBody>
      </p:sp>
      <p:sp>
        <p:nvSpPr>
          <p:cNvPr id="53251" name="Rectangle 3">
            <a:extLst>
              <a:ext uri="{FF2B5EF4-FFF2-40B4-BE49-F238E27FC236}">
                <a16:creationId xmlns:a16="http://schemas.microsoft.com/office/drawing/2014/main" id="{28359F42-DAE8-ABAF-050D-21382A00CFAC}"/>
              </a:ext>
            </a:extLst>
          </p:cNvPr>
          <p:cNvSpPr>
            <a:spLocks noGrp="1" noChangeArrowheads="1"/>
          </p:cNvSpPr>
          <p:nvPr>
            <p:ph idx="1"/>
          </p:nvPr>
        </p:nvSpPr>
        <p:spPr>
          <a:xfrm>
            <a:off x="1078991" y="1930351"/>
            <a:ext cx="9724031" cy="4588039"/>
          </a:xfrm>
        </p:spPr>
        <p:txBody>
          <a:bodyPr anchor="ctr">
            <a:normAutofit/>
          </a:bodyPr>
          <a:lstStyle/>
          <a:p>
            <a:pPr marL="0" indent="0">
              <a:buNone/>
            </a:pPr>
            <a:endParaRPr lang="en-US" altLang="en-US" sz="17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endParaRPr lang="en-US" altLang="en-US" sz="17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endPar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7485101-277B-333C-FCFB-FF3D8658AEB0}"/>
              </a:ext>
            </a:extLst>
          </p:cNvPr>
          <p:cNvSpPr txBox="1"/>
          <p:nvPr/>
        </p:nvSpPr>
        <p:spPr>
          <a:xfrm>
            <a:off x="245761" y="1841242"/>
            <a:ext cx="11390489" cy="5016758"/>
          </a:xfrm>
          <a:prstGeom prst="rect">
            <a:avLst/>
          </a:prstGeom>
          <a:noFill/>
        </p:spPr>
        <p:txBody>
          <a:bodyPr wrap="square">
            <a:spAutoFit/>
          </a:bodyPr>
          <a:lstStyle/>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The eyes must be manually held open, or the patient has to blink repeatedly for the fluid to reach the cornea. </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Keeping the eyes open may be extremely painful.  </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Fluid will take the “path of least resistance” and simply flow off the surface rather than flushing the </a:t>
            </a:r>
            <a:r>
              <a:rPr lang="en-US" altLang="en-US" sz="2000" b="1" dirty="0" err="1">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fornices</a:t>
            </a: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Locating components and assembly may be required.</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Retracted eyelids may have pockets that can trap chemicals. </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Continual contact with burned skin around the eye may be necessary to keep the eye open.</a:t>
            </a:r>
          </a:p>
          <a:p>
            <a:pPr marL="0" indent="0">
              <a:buNone/>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Full-time attention is required for the irrigation process.</a:t>
            </a:r>
          </a:p>
          <a:p>
            <a:pPr marL="0" indent="0">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061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410827" y="203069"/>
            <a:ext cx="11219699" cy="1169322"/>
          </a:xfrm>
        </p:spPr>
        <p:txBody>
          <a:bodyPr vert="horz" lIns="91440" tIns="45720" rIns="91440" bIns="45720" rtlCol="0" anchor="ctr">
            <a:noAutofit/>
          </a:bodyPr>
          <a:lstStyle/>
          <a:p>
            <a:r>
              <a:rPr lang="en-US" altLang="en-US" b="1" dirty="0">
                <a:solidFill>
                  <a:schemeClr val="bg1"/>
                </a:solidFill>
                <a:latin typeface="Arial" panose="020B0604020202020204" pitchFamily="34" charset="0"/>
                <a:cs typeface="Arial" panose="020B0604020202020204" pitchFamily="34" charset="0"/>
              </a:rPr>
              <a:t>Materials Used for Irrigation with The Morgan Lens</a:t>
            </a:r>
            <a:endParaRPr lang="en-US" altLang="en-US" b="1" dirty="0">
              <a:solidFill>
                <a:srgbClr val="FFFFFF"/>
              </a:solidFill>
              <a:latin typeface="Arial" panose="020B0604020202020204" pitchFamily="34" charset="0"/>
              <a:cs typeface="Arial" panose="020B0604020202020204" pitchFamily="34" charset="0"/>
            </a:endParaRPr>
          </a:p>
        </p:txBody>
      </p:sp>
      <p:sp>
        <p:nvSpPr>
          <p:cNvPr id="45059" name="Rectangle 3"/>
          <p:cNvSpPr>
            <a:spLocks noChangeArrowheads="1"/>
          </p:cNvSpPr>
          <p:nvPr/>
        </p:nvSpPr>
        <p:spPr>
          <a:xfrm>
            <a:off x="952517" y="1799819"/>
            <a:ext cx="10049256" cy="634333"/>
          </a:xfrm>
          <a:prstGeom prst="rect">
            <a:avLst/>
          </a:prstGeom>
        </p:spPr>
        <p:txBody>
          <a:bodyPr>
            <a:normAutofit/>
          </a:bodyPr>
          <a:lstStyle/>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8869F6-D442-CBE4-C141-6476AD8EE2E3}"/>
              </a:ext>
            </a:extLst>
          </p:cNvPr>
          <p:cNvSpPr txBox="1"/>
          <p:nvPr/>
        </p:nvSpPr>
        <p:spPr>
          <a:xfrm>
            <a:off x="1190227" y="1372391"/>
            <a:ext cx="9686320" cy="5237331"/>
          </a:xfrm>
          <a:prstGeom prst="rect">
            <a:avLst/>
          </a:prstGeom>
          <a:noFill/>
        </p:spPr>
        <p:txBody>
          <a:bodyPr wrap="square">
            <a:spAutoFit/>
          </a:bodyPr>
          <a:lstStyle/>
          <a:p>
            <a:pPr defTabSz="667512">
              <a:spcAft>
                <a:spcPts val="600"/>
              </a:spcAft>
            </a:pPr>
            <a:endParaRPr lang="en-US" altLang="en-US" sz="1600" b="1" kern="1200" dirty="0">
              <a:solidFill>
                <a:schemeClr val="tx1"/>
              </a:solidFill>
              <a:latin typeface="Arial" panose="020B0604020202020204" pitchFamily="34" charset="0"/>
              <a:ea typeface="+mn-ea"/>
              <a:cs typeface="Arial" panose="020B0604020202020204" pitchFamily="34" charset="0"/>
            </a:endParaRPr>
          </a:p>
          <a:p>
            <a:pPr defTabSz="667512"/>
            <a:r>
              <a:rPr lang="en-US" altLang="en-US" sz="2000" b="1" kern="1200" dirty="0">
                <a:solidFill>
                  <a:schemeClr val="tx2">
                    <a:lumMod val="75000"/>
                    <a:lumOff val="25000"/>
                  </a:schemeClr>
                </a:solidFill>
                <a:latin typeface="Arial" panose="020B0604020202020204" pitchFamily="34" charset="0"/>
                <a:cs typeface="Arial" panose="020B0604020202020204" pitchFamily="34" charset="0"/>
              </a:rPr>
              <a:t>Two Morgan Lenses</a:t>
            </a:r>
            <a:r>
              <a:rPr lang="en-US" altLang="en-US" sz="2000" b="1" kern="1200" baseline="44000" dirty="0">
                <a:solidFill>
                  <a:schemeClr val="tx2">
                    <a:lumMod val="75000"/>
                    <a:lumOff val="25000"/>
                  </a:schemeClr>
                </a:solidFill>
                <a:latin typeface="Arial" panose="020B0604020202020204" pitchFamily="34" charset="0"/>
                <a:cs typeface="Arial" panose="020B0604020202020204" pitchFamily="34" charset="0"/>
              </a:rPr>
              <a:t> </a:t>
            </a:r>
            <a:endParaRPr lang="en-US" altLang="en-US" sz="2000" b="1" kern="1200" dirty="0">
              <a:solidFill>
                <a:schemeClr val="tx2">
                  <a:lumMod val="75000"/>
                  <a:lumOff val="25000"/>
                </a:schemeClr>
              </a:solidFill>
              <a:latin typeface="Arial" panose="020B0604020202020204" pitchFamily="34" charset="0"/>
              <a:cs typeface="Arial" panose="020B0604020202020204" pitchFamily="34" charset="0"/>
            </a:endParaRPr>
          </a:p>
          <a:p>
            <a:pPr defTabSz="667512"/>
            <a:endParaRPr lang="en-US" altLang="en-US" sz="2000" b="1" kern="1200" dirty="0">
              <a:solidFill>
                <a:schemeClr val="tx1"/>
              </a:solidFill>
              <a:latin typeface="Arial" panose="020B0604020202020204" pitchFamily="34" charset="0"/>
              <a:cs typeface="Arial" panose="020B0604020202020204" pitchFamily="34" charset="0"/>
            </a:endParaRPr>
          </a:p>
          <a:p>
            <a:pPr defTabSz="667512"/>
            <a:r>
              <a:rPr lang="en-US" altLang="en-US" sz="2000" b="1" kern="1200" dirty="0">
                <a:solidFill>
                  <a:schemeClr val="tx1"/>
                </a:solidFill>
                <a:latin typeface="Arial" panose="020B0604020202020204" pitchFamily="34" charset="0"/>
                <a:cs typeface="Arial" panose="020B0604020202020204" pitchFamily="34" charset="0"/>
              </a:rPr>
              <a:t> </a:t>
            </a:r>
            <a:r>
              <a:rPr lang="en-US" altLang="en-US" sz="2000" b="1" i="1" kern="1200" dirty="0">
                <a:solidFill>
                  <a:schemeClr val="tx1"/>
                </a:solidFill>
                <a:latin typeface="Arial" panose="020B0604020202020204" pitchFamily="34" charset="0"/>
                <a:cs typeface="Arial" panose="020B0604020202020204" pitchFamily="34" charset="0"/>
              </a:rPr>
              <a:t>Note:  </a:t>
            </a:r>
            <a:r>
              <a:rPr lang="en-US" altLang="en-US" sz="2000" b="1" kern="1200" dirty="0">
                <a:solidFill>
                  <a:schemeClr val="tx1"/>
                </a:solidFill>
                <a:latin typeface="Arial" panose="020B0604020202020204" pitchFamily="34" charset="0"/>
                <a:cs typeface="Arial" panose="020B0604020202020204" pitchFamily="34" charset="0"/>
              </a:rPr>
              <a:t>Pain in one eye may mask pain in other--irrigate both unless injury is known to be limited to one eye</a:t>
            </a:r>
          </a:p>
          <a:p>
            <a:pPr defTabSz="667512"/>
            <a:endParaRPr lang="en-US" altLang="en-US" sz="2000" b="1" kern="1200" dirty="0">
              <a:solidFill>
                <a:schemeClr val="tx1"/>
              </a:solidFill>
              <a:latin typeface="Arial" panose="020B0604020202020204" pitchFamily="34" charset="0"/>
              <a:cs typeface="Arial" panose="020B0604020202020204" pitchFamily="34" charset="0"/>
            </a:endParaRPr>
          </a:p>
          <a:p>
            <a:pPr defTabSz="667512"/>
            <a:r>
              <a:rPr lang="en-US" altLang="en-US" sz="2000" b="1" kern="1200" dirty="0">
                <a:solidFill>
                  <a:schemeClr val="tx2">
                    <a:lumMod val="75000"/>
                    <a:lumOff val="25000"/>
                  </a:schemeClr>
                </a:solidFill>
                <a:latin typeface="Arial" panose="020B0604020202020204" pitchFamily="34" charset="0"/>
                <a:cs typeface="Arial" panose="020B0604020202020204" pitchFamily="34" charset="0"/>
              </a:rPr>
              <a:t>Morgan Lens Delivery Set</a:t>
            </a:r>
            <a:r>
              <a:rPr lang="en-US" altLang="en-US" sz="2000" b="1" kern="1200" baseline="44000" dirty="0">
                <a:solidFill>
                  <a:schemeClr val="tx2">
                    <a:lumMod val="75000"/>
                    <a:lumOff val="25000"/>
                  </a:schemeClr>
                </a:solidFill>
                <a:latin typeface="Arial" panose="020B0604020202020204" pitchFamily="34" charset="0"/>
                <a:cs typeface="Arial" panose="020B0604020202020204" pitchFamily="34" charset="0"/>
              </a:rPr>
              <a:t>®</a:t>
            </a:r>
            <a:endParaRPr lang="en-US" altLang="en-US" sz="2000" b="1" kern="1200" dirty="0">
              <a:solidFill>
                <a:schemeClr val="tx2">
                  <a:lumMod val="75000"/>
                  <a:lumOff val="25000"/>
                </a:schemeClr>
              </a:solidFill>
              <a:latin typeface="Arial" panose="020B0604020202020204" pitchFamily="34" charset="0"/>
              <a:cs typeface="Arial" panose="020B0604020202020204" pitchFamily="34" charset="0"/>
            </a:endParaRPr>
          </a:p>
          <a:p>
            <a:pPr defTabSz="667512"/>
            <a:endParaRPr lang="en-US" altLang="en-US" sz="2000" b="1" kern="1200" baseline="54000" dirty="0">
              <a:solidFill>
                <a:schemeClr val="tx2">
                  <a:lumMod val="75000"/>
                  <a:lumOff val="25000"/>
                </a:schemeClr>
              </a:solidFill>
              <a:latin typeface="Arial" panose="020B0604020202020204" pitchFamily="34" charset="0"/>
              <a:cs typeface="Arial" panose="020B0604020202020204" pitchFamily="34" charset="0"/>
            </a:endParaRPr>
          </a:p>
          <a:p>
            <a:pPr defTabSz="667512"/>
            <a:r>
              <a:rPr lang="en-US" sz="2000" b="1" kern="1200" dirty="0">
                <a:solidFill>
                  <a:schemeClr val="tx2">
                    <a:lumMod val="75000"/>
                    <a:lumOff val="25000"/>
                  </a:schemeClr>
                </a:solidFill>
                <a:latin typeface="Arial" panose="020B0604020202020204" pitchFamily="34" charset="0"/>
                <a:cs typeface="Arial" panose="020B0604020202020204" pitchFamily="34" charset="0"/>
              </a:rPr>
              <a:t>Medi-Duct</a:t>
            </a:r>
            <a:r>
              <a:rPr lang="en-US" altLang="en-US" sz="2000" b="1" kern="1200" baseline="44000" dirty="0">
                <a:solidFill>
                  <a:schemeClr val="tx2">
                    <a:lumMod val="75000"/>
                    <a:lumOff val="25000"/>
                  </a:schemeClr>
                </a:solidFill>
                <a:latin typeface="Arial" panose="020B0604020202020204" pitchFamily="34" charset="0"/>
                <a:cs typeface="Arial" panose="020B0604020202020204" pitchFamily="34" charset="0"/>
              </a:rPr>
              <a:t> ® </a:t>
            </a:r>
            <a:r>
              <a:rPr lang="en-US" sz="2000" b="1" kern="1200" dirty="0">
                <a:solidFill>
                  <a:schemeClr val="tx2">
                    <a:lumMod val="75000"/>
                    <a:lumOff val="25000"/>
                  </a:schemeClr>
                </a:solidFill>
                <a:latin typeface="Arial" panose="020B0604020202020204" pitchFamily="34" charset="0"/>
                <a:cs typeface="Arial" panose="020B0604020202020204" pitchFamily="34" charset="0"/>
              </a:rPr>
              <a:t>to absorb outflow</a:t>
            </a:r>
          </a:p>
          <a:p>
            <a:pPr defTabSz="667512"/>
            <a:endParaRPr lang="en-US" sz="2000" b="1" dirty="0">
              <a:latin typeface="Arial" panose="020B0604020202020204" pitchFamily="34" charset="0"/>
              <a:cs typeface="Arial" panose="020B0604020202020204" pitchFamily="34" charset="0"/>
            </a:endParaRPr>
          </a:p>
          <a:p>
            <a:pPr defTabSz="667512"/>
            <a:r>
              <a:rPr lang="en-US" altLang="en-US" sz="2000" b="1" kern="1200" dirty="0">
                <a:solidFill>
                  <a:schemeClr val="tx2">
                    <a:lumMod val="75000"/>
                    <a:lumOff val="25000"/>
                  </a:schemeClr>
                </a:solidFill>
                <a:latin typeface="Arial" panose="020B0604020202020204" pitchFamily="34" charset="0"/>
                <a:cs typeface="Arial" panose="020B0604020202020204" pitchFamily="34" charset="0"/>
              </a:rPr>
              <a:t>Suitable Irrigation Solution—</a:t>
            </a:r>
          </a:p>
          <a:p>
            <a:pPr marL="285750" indent="-285750" defTabSz="667512">
              <a:buFont typeface="Arial" panose="020B0604020202020204" pitchFamily="34" charset="0"/>
              <a:buChar char="•"/>
            </a:pPr>
            <a:r>
              <a:rPr lang="en-US" altLang="en-US" sz="2000" b="1" kern="1200" dirty="0">
                <a:solidFill>
                  <a:schemeClr val="tx1"/>
                </a:solidFill>
                <a:latin typeface="Arial" panose="020B0604020202020204" pitchFamily="34" charset="0"/>
                <a:cs typeface="Arial" panose="020B0604020202020204" pitchFamily="34" charset="0"/>
              </a:rPr>
              <a:t>lactated Ringer’s (Hartmann’s Solution) recommended</a:t>
            </a:r>
          </a:p>
          <a:p>
            <a:pPr defTabSz="667512">
              <a:defRPr/>
            </a:pPr>
            <a:endParaRPr lang="en-US" altLang="en-US" sz="2000" b="1" dirty="0">
              <a:latin typeface="Arial" panose="020B0604020202020204" pitchFamily="34" charset="0"/>
              <a:cs typeface="Arial" panose="020B0604020202020204" pitchFamily="34" charset="0"/>
            </a:endParaRPr>
          </a:p>
          <a:p>
            <a:pPr defTabSz="667512">
              <a:defRPr/>
            </a:pPr>
            <a:r>
              <a:rPr lang="en-US" altLang="en-US" sz="2000" b="1" dirty="0">
                <a:solidFill>
                  <a:schemeClr val="tx2">
                    <a:lumMod val="75000"/>
                    <a:lumOff val="25000"/>
                  </a:schemeClr>
                </a:solidFill>
                <a:latin typeface="Arial" panose="020B0604020202020204" pitchFamily="34" charset="0"/>
                <a:cs typeface="Arial" panose="020B0604020202020204" pitchFamily="34" charset="0"/>
              </a:rPr>
              <a:t>pH Paper</a:t>
            </a:r>
            <a:endParaRPr lang="en-US" altLang="en-US" sz="2000" b="1" kern="1200" dirty="0">
              <a:solidFill>
                <a:schemeClr val="tx2">
                  <a:lumMod val="75000"/>
                  <a:lumOff val="25000"/>
                </a:schemeClr>
              </a:solidFill>
              <a:latin typeface="Arial" panose="020B0604020202020204" pitchFamily="34" charset="0"/>
              <a:cs typeface="Arial" panose="020B0604020202020204" pitchFamily="34" charset="0"/>
            </a:endParaRPr>
          </a:p>
          <a:p>
            <a:pPr defTabSz="667512">
              <a:defRPr/>
            </a:pPr>
            <a:endParaRPr lang="en-US" altLang="en-US" sz="2000" b="1" dirty="0">
              <a:solidFill>
                <a:schemeClr val="tx2">
                  <a:lumMod val="75000"/>
                  <a:lumOff val="25000"/>
                </a:schemeClr>
              </a:solidFill>
              <a:latin typeface="Arial" panose="020B0604020202020204" pitchFamily="34" charset="0"/>
              <a:cs typeface="Arial" panose="020B0604020202020204" pitchFamily="34" charset="0"/>
            </a:endParaRPr>
          </a:p>
          <a:p>
            <a:pPr defTabSz="667512">
              <a:defRPr/>
            </a:pPr>
            <a:r>
              <a:rPr lang="en-US" altLang="en-US" sz="2000" b="1" kern="1200" dirty="0">
                <a:solidFill>
                  <a:schemeClr val="tx2">
                    <a:lumMod val="75000"/>
                    <a:lumOff val="25000"/>
                  </a:schemeClr>
                </a:solidFill>
                <a:latin typeface="Arial" panose="020B0604020202020204" pitchFamily="34" charset="0"/>
                <a:cs typeface="Arial" panose="020B0604020202020204" pitchFamily="34" charset="0"/>
              </a:rPr>
              <a:t>Optional materials</a:t>
            </a:r>
            <a:r>
              <a:rPr lang="en-US" altLang="en-US" sz="2000" b="1" kern="1200" dirty="0">
                <a:solidFill>
                  <a:srgbClr val="0070C0"/>
                </a:solidFill>
                <a:latin typeface="Arial" panose="020B0604020202020204" pitchFamily="34" charset="0"/>
                <a:cs typeface="Arial" panose="020B0604020202020204" pitchFamily="34" charset="0"/>
              </a:rPr>
              <a:t>:</a:t>
            </a:r>
          </a:p>
          <a:p>
            <a:pPr marL="285750" indent="-285750" defTabSz="667512">
              <a:buFont typeface="Arial" panose="020B0604020202020204" pitchFamily="34" charset="0"/>
              <a:buChar char="•"/>
              <a:defRPr/>
            </a:pPr>
            <a:r>
              <a:rPr lang="en-US" altLang="en-US" sz="2000" b="1" kern="1200" dirty="0">
                <a:solidFill>
                  <a:schemeClr val="tx1"/>
                </a:solidFill>
                <a:latin typeface="Arial" panose="020B0604020202020204" pitchFamily="34" charset="0"/>
                <a:cs typeface="Arial" panose="020B0604020202020204" pitchFamily="34" charset="0"/>
              </a:rPr>
              <a:t>Topical ocular anesthetic if available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564487" y="303752"/>
            <a:ext cx="6999883" cy="967956"/>
          </a:xfrm>
        </p:spPr>
        <p:txBody>
          <a:bodyPr vert="horz" lIns="91440" tIns="45720" rIns="91440" bIns="45720" rtlCol="0" anchor="ctr">
            <a:normAutofit/>
          </a:bodyPr>
          <a:lstStyle/>
          <a:p>
            <a:r>
              <a:rPr lang="en-US" altLang="en-US" sz="4800" b="1" dirty="0">
                <a:solidFill>
                  <a:srgbClr val="FFFFFF"/>
                </a:solidFill>
                <a:latin typeface="Arial" panose="020B0604020202020204" pitchFamily="34" charset="0"/>
                <a:cs typeface="Arial" panose="020B0604020202020204" pitchFamily="34" charset="0"/>
              </a:rPr>
              <a:t>Contraindications</a:t>
            </a:r>
          </a:p>
        </p:txBody>
      </p:sp>
      <p:sp>
        <p:nvSpPr>
          <p:cNvPr id="45059" name="Rectangle 3"/>
          <p:cNvSpPr>
            <a:spLocks noChangeArrowheads="1"/>
          </p:cNvSpPr>
          <p:nvPr/>
        </p:nvSpPr>
        <p:spPr>
          <a:xfrm>
            <a:off x="952517" y="1799819"/>
            <a:ext cx="10049256" cy="634333"/>
          </a:xfrm>
          <a:prstGeom prst="rect">
            <a:avLst/>
          </a:prstGeom>
        </p:spPr>
        <p:txBody>
          <a:bodyPr>
            <a:normAutofit/>
          </a:bodyPr>
          <a:lstStyle/>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3FEC65F-848D-763B-9B53-C607CEDDFDB8}"/>
              </a:ext>
            </a:extLst>
          </p:cNvPr>
          <p:cNvSpPr txBox="1"/>
          <p:nvPr/>
        </p:nvSpPr>
        <p:spPr>
          <a:xfrm>
            <a:off x="1210592" y="2434152"/>
            <a:ext cx="9533106" cy="1631216"/>
          </a:xfrm>
          <a:prstGeom prst="rect">
            <a:avLst/>
          </a:prstGeom>
          <a:noFill/>
        </p:spPr>
        <p:txBody>
          <a:bodyPr wrap="square" rtlCol="0">
            <a:spAutoFit/>
          </a:bodyPr>
          <a:lstStyle/>
          <a:p>
            <a:pPr marL="342900" indent="-342900">
              <a:buFont typeface="Arial" panose="020B0604020202020204" pitchFamily="34" charset="0"/>
              <a:buChar char="•"/>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PROTRUDING FOREIGN BODY</a:t>
            </a:r>
          </a:p>
          <a:p>
            <a:pPr marL="342900" indent="-342900">
              <a:buFont typeface="Arial" panose="020B0604020202020204" pitchFamily="34" charset="0"/>
              <a:buChar char="•"/>
            </a:pPr>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PENETRATING EYE INJURY</a:t>
            </a:r>
          </a:p>
          <a:p>
            <a:endPar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SUSPECTED OR ACTUAL RUPTURE OF THE GLOBE</a:t>
            </a:r>
          </a:p>
        </p:txBody>
      </p:sp>
      <p:sp>
        <p:nvSpPr>
          <p:cNvPr id="10" name="TextBox 9">
            <a:extLst>
              <a:ext uri="{FF2B5EF4-FFF2-40B4-BE49-F238E27FC236}">
                <a16:creationId xmlns:a16="http://schemas.microsoft.com/office/drawing/2014/main" id="{F623D7B3-1323-D653-C716-95FE561ED7FE}"/>
              </a:ext>
            </a:extLst>
          </p:cNvPr>
          <p:cNvSpPr txBox="1"/>
          <p:nvPr/>
        </p:nvSpPr>
        <p:spPr>
          <a:xfrm>
            <a:off x="507802" y="5261629"/>
            <a:ext cx="11176395" cy="400110"/>
          </a:xfrm>
          <a:prstGeom prst="rect">
            <a:avLst/>
          </a:prstGeom>
          <a:noFill/>
        </p:spPr>
        <p:txBody>
          <a:bodyPr wrap="square">
            <a:spAutoFit/>
          </a:bodyPr>
          <a:lstStyle/>
          <a:p>
            <a:pPr algn="ctr"/>
            <a:r>
              <a:rPr lang="en-US" sz="2000" b="1" dirty="0">
                <a:solidFill>
                  <a:srgbClr val="FF0000"/>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**DO NOT INSTILL TOPICAL ANESTHETIC AGENTS IF PATIENT ALLERGIES ARE KNOWN**</a:t>
            </a:r>
          </a:p>
        </p:txBody>
      </p:sp>
    </p:spTree>
    <p:extLst>
      <p:ext uri="{BB962C8B-B14F-4D97-AF65-F5344CB8AC3E}">
        <p14:creationId xmlns:p14="http://schemas.microsoft.com/office/powerpoint/2010/main" val="369359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30936" y="334644"/>
            <a:ext cx="3429000" cy="2023948"/>
          </a:xfrm>
        </p:spPr>
        <p:txBody>
          <a:bodyPr vert="horz" lIns="91440" tIns="45720" rIns="91440" bIns="45720" rtlCol="0" anchor="b">
            <a:no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Insertion</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612648" y="2807208"/>
            <a:ext cx="3429000" cy="3716148"/>
          </a:xfrm>
        </p:spPr>
        <p:txBody>
          <a:bodyPr vert="horz" lIns="91440" tIns="45720" rIns="91440" bIns="45720" rtlCol="0" anchor="t">
            <a:noAutofit/>
          </a:bodyPr>
          <a:lstStyle/>
          <a:p>
            <a:pPr marL="0" indent="0">
              <a:spcBef>
                <a:spcPts val="0"/>
              </a:spcBef>
              <a:buNone/>
            </a:pPr>
            <a:r>
              <a:rPr lang="en-US" altLang="en-US" b="1" dirty="0">
                <a:ln w="0"/>
                <a:latin typeface="Arial" panose="020B0604020202020204" pitchFamily="34" charset="0"/>
                <a:cs typeface="Arial" panose="020B0604020202020204" pitchFamily="34" charset="0"/>
              </a:rPr>
              <a:t>Step One:</a:t>
            </a:r>
          </a:p>
          <a:p>
            <a:pPr>
              <a:lnSpc>
                <a:spcPct val="120000"/>
              </a:lnSpc>
              <a:spcBef>
                <a:spcPts val="0"/>
              </a:spcBef>
            </a:pPr>
            <a:r>
              <a:rPr lang="en-US" altLang="en-US" sz="1600" dirty="0">
                <a:ln w="0"/>
                <a:latin typeface="Arial" panose="020B0604020202020204" pitchFamily="34" charset="0"/>
                <a:cs typeface="Arial" panose="020B0604020202020204" pitchFamily="34" charset="0"/>
              </a:rPr>
              <a:t>Instill topical ocular anesthetic (if available). Make sure to ask the patient if they are allergic to any medications before administering the anesthetic. The most commonly used are proparacaine, tetracaine or lidocaine.</a:t>
            </a:r>
          </a:p>
          <a:p>
            <a:pPr marL="0" indent="0">
              <a:spcBef>
                <a:spcPts val="0"/>
              </a:spcBef>
              <a:buNone/>
            </a:pPr>
            <a:r>
              <a:rPr lang="en-US" altLang="en-US" sz="1800" b="1" i="1" dirty="0">
                <a:ln w="0"/>
                <a:latin typeface="Arial" panose="020B0604020202020204" pitchFamily="34" charset="0"/>
                <a:cs typeface="Arial" panose="020B0604020202020204" pitchFamily="34" charset="0"/>
              </a:rPr>
              <a:t>Note:  </a:t>
            </a:r>
          </a:p>
          <a:p>
            <a:pPr marL="457200" lvl="1">
              <a:spcBef>
                <a:spcPts val="0"/>
              </a:spcBef>
            </a:pPr>
            <a:r>
              <a:rPr lang="en-US" altLang="en-US" sz="1600" i="1" dirty="0">
                <a:ln w="0"/>
                <a:latin typeface="Arial" panose="020B0604020202020204" pitchFamily="34" charset="0"/>
                <a:cs typeface="Arial" panose="020B0604020202020204" pitchFamily="34" charset="0"/>
              </a:rPr>
              <a:t>Anesthetic is not required but may help relieve blepharospasms and pain</a:t>
            </a:r>
            <a:br>
              <a:rPr lang="en-US" altLang="en-US" sz="1600" dirty="0">
                <a:ln w="0"/>
                <a:latin typeface="Arial" panose="020B0604020202020204" pitchFamily="34" charset="0"/>
                <a:cs typeface="Arial" panose="020B0604020202020204" pitchFamily="34" charset="0"/>
              </a:rPr>
            </a:br>
            <a:endParaRPr lang="en-US" altLang="en-US" sz="1600" dirty="0">
              <a:ln w="0"/>
              <a:latin typeface="Arial" panose="020B0604020202020204" pitchFamily="34" charset="0"/>
              <a:cs typeface="Arial" panose="020B0604020202020204" pitchFamily="34" charset="0"/>
            </a:endParaRPr>
          </a:p>
        </p:txBody>
      </p:sp>
      <p:pic>
        <p:nvPicPr>
          <p:cNvPr id="30724"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857363"/>
            <a:ext cx="6934712" cy="5166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18455" name="Text Box 23"/>
          <p:cNvSpPr txBox="1">
            <a:spLocks noChangeArrowheads="1"/>
          </p:cNvSpPr>
          <p:nvPr/>
        </p:nvSpPr>
        <p:spPr bwMode="auto">
          <a:xfrm>
            <a:off x="4644640" y="6000637"/>
            <a:ext cx="6934712" cy="830997"/>
          </a:xfrm>
          <a:prstGeom prst="rect">
            <a:avLst/>
          </a:prstGeom>
          <a:noFill/>
          <a:ln w="12700" cap="sq">
            <a:noFill/>
            <a:miter lim="800000"/>
            <a:headEnd type="none" w="sm" len="sm"/>
            <a:tailEnd type="none" w="sm" len="sm"/>
          </a:ln>
          <a:effectLst/>
        </p:spPr>
        <p:txBody>
          <a:bodyPr wrap="square" anchor="b">
            <a:spAutoFit/>
          </a:bodyPr>
          <a:lstStyle/>
          <a:p>
            <a:pPr>
              <a:spcBef>
                <a:spcPct val="50000"/>
              </a:spcBef>
              <a:defRPr/>
            </a:pPr>
            <a:r>
              <a:rPr lang="en-US" sz="1600" b="1" dirty="0">
                <a:solidFill>
                  <a:srgbClr val="C00000"/>
                </a:solidFill>
                <a:latin typeface="Arial" panose="020B0604020202020204" pitchFamily="34" charset="0"/>
                <a:cs typeface="Arial" panose="020B0604020202020204" pitchFamily="34" charset="0"/>
              </a:rPr>
              <a:t>*DO NOT DELAY IRRIGATION TO REMOVE CONTACT LENSES unless it can be done rapidly. Instead, irrigate over lenses as they may be easier to remove later.  </a:t>
            </a:r>
          </a:p>
        </p:txBody>
      </p:sp>
    </p:spTree>
    <p:extLst>
      <p:ext uri="{BB962C8B-B14F-4D97-AF65-F5344CB8AC3E}">
        <p14:creationId xmlns:p14="http://schemas.microsoft.com/office/powerpoint/2010/main" val="364978796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30936" y="639520"/>
            <a:ext cx="3429000" cy="1719072"/>
          </a:xfrm>
        </p:spPr>
        <p:txBody>
          <a:bodyPr vert="horz" lIns="91440" tIns="45720" rIns="91440" bIns="45720" rtlCol="0" anchor="b">
            <a:norm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Insertion</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630936" y="2807208"/>
            <a:ext cx="3429000" cy="3273553"/>
          </a:xfrm>
        </p:spPr>
        <p:txBody>
          <a:bodyPr vert="horz" lIns="91440" tIns="45720" rIns="91440" bIns="45720" rtlCol="0" anchor="t">
            <a:normAutofit fontScale="92500"/>
          </a:bodyPr>
          <a:lstStyle/>
          <a:p>
            <a:pPr marL="0" indent="0">
              <a:spcBef>
                <a:spcPct val="50000"/>
              </a:spcBef>
              <a:buNone/>
              <a:defRPr/>
            </a:pPr>
            <a:r>
              <a:rPr lang="en-US" sz="3000" b="1" dirty="0">
                <a:ln w="0"/>
                <a:latin typeface="Arial" pitchFamily="34" charset="0"/>
                <a:cs typeface="Arial" pitchFamily="34" charset="0"/>
              </a:rPr>
              <a:t>Step Two: </a:t>
            </a:r>
          </a:p>
          <a:p>
            <a:pPr>
              <a:spcBef>
                <a:spcPct val="50000"/>
              </a:spcBef>
              <a:defRPr/>
            </a:pPr>
            <a:r>
              <a:rPr lang="en-US" sz="1700" dirty="0">
                <a:ln w="0"/>
                <a:latin typeface="Arial" pitchFamily="34" charset="0"/>
                <a:cs typeface="Arial" pitchFamily="34" charset="0"/>
              </a:rPr>
              <a:t>Peel open the sterile packaging and attach the Morgan Lens to the Morgan Lens Delivery Set </a:t>
            </a:r>
          </a:p>
          <a:p>
            <a:pPr>
              <a:spcBef>
                <a:spcPct val="50000"/>
              </a:spcBef>
              <a:defRPr/>
            </a:pPr>
            <a:r>
              <a:rPr lang="en-US" sz="1700" dirty="0">
                <a:ln w="0"/>
                <a:latin typeface="Arial" pitchFamily="34" charset="0"/>
                <a:cs typeface="Arial" pitchFamily="34" charset="0"/>
              </a:rPr>
              <a:t>Two lenses may be attached to one Delivery Set to simultaneously irrigate both eyes</a:t>
            </a:r>
          </a:p>
          <a:p>
            <a:pPr marL="0" indent="0">
              <a:spcBef>
                <a:spcPct val="50000"/>
              </a:spcBef>
              <a:buNone/>
              <a:defRPr/>
            </a:pPr>
            <a:r>
              <a:rPr lang="en-US" sz="1900" b="1" i="1" dirty="0">
                <a:ln w="0"/>
                <a:latin typeface="Arial" pitchFamily="34" charset="0"/>
                <a:cs typeface="Arial" pitchFamily="34" charset="0"/>
              </a:rPr>
              <a:t>Note:</a:t>
            </a:r>
          </a:p>
          <a:p>
            <a:pPr>
              <a:spcBef>
                <a:spcPct val="50000"/>
              </a:spcBef>
              <a:defRPr/>
            </a:pPr>
            <a:r>
              <a:rPr lang="en-US" sz="1700" dirty="0">
                <a:ln w="0"/>
                <a:latin typeface="Arial" pitchFamily="34" charset="0"/>
                <a:cs typeface="Arial" pitchFamily="34" charset="0"/>
              </a:rPr>
              <a:t>Standard administration sets or a 20cc syringe may also be used</a:t>
            </a:r>
            <a:endParaRPr lang="en-US" sz="1700" i="1" dirty="0">
              <a:ln w="0"/>
              <a:latin typeface="Arial" pitchFamily="34" charset="0"/>
              <a:cs typeface="Arial" pitchFamily="34" charset="0"/>
            </a:endParaRPr>
          </a:p>
          <a:p>
            <a:pPr lvl="1">
              <a:spcBef>
                <a:spcPct val="50000"/>
              </a:spcBef>
              <a:defRPr/>
            </a:pPr>
            <a:endParaRPr lang="en-US" sz="1000" dirty="0">
              <a:ln w="0"/>
              <a:latin typeface="Arial" pitchFamily="34" charset="0"/>
              <a:cs typeface="Arial" pitchFamily="34" charset="0"/>
            </a:endParaRPr>
          </a:p>
        </p:txBody>
      </p:sp>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pic>
        <p:nvPicPr>
          <p:cNvPr id="2" name="Picture 1036">
            <a:extLst>
              <a:ext uri="{FF2B5EF4-FFF2-40B4-BE49-F238E27FC236}">
                <a16:creationId xmlns:a16="http://schemas.microsoft.com/office/drawing/2014/main" id="{4644FDBE-33D4-458E-19F2-05761DE542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2566" y="914401"/>
            <a:ext cx="6889203" cy="516636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34058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30936" y="639520"/>
            <a:ext cx="3429000" cy="1719072"/>
          </a:xfrm>
        </p:spPr>
        <p:txBody>
          <a:bodyPr vert="horz" lIns="91440" tIns="45720" rIns="91440" bIns="45720" rtlCol="0" anchor="b">
            <a:norm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Insertion</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630936" y="2807208"/>
            <a:ext cx="3429000" cy="3040769"/>
          </a:xfrm>
        </p:spPr>
        <p:txBody>
          <a:bodyPr vert="horz" lIns="91440" tIns="45720" rIns="91440" bIns="45720" rtlCol="0" anchor="t">
            <a:normAutofit/>
          </a:bodyPr>
          <a:lstStyle/>
          <a:p>
            <a:pPr marL="0" indent="0">
              <a:spcBef>
                <a:spcPct val="50000"/>
              </a:spcBef>
              <a:buNone/>
              <a:defRPr/>
            </a:pPr>
            <a:r>
              <a:rPr lang="en-US" b="1" dirty="0">
                <a:ln w="0"/>
                <a:latin typeface="Arial" pitchFamily="34" charset="0"/>
                <a:cs typeface="Arial" pitchFamily="34" charset="0"/>
              </a:rPr>
              <a:t>Step Three: </a:t>
            </a:r>
          </a:p>
          <a:p>
            <a:pPr>
              <a:spcBef>
                <a:spcPct val="50000"/>
              </a:spcBef>
              <a:defRPr/>
            </a:pPr>
            <a:r>
              <a:rPr lang="en-US" sz="1600" dirty="0">
                <a:ln w="0"/>
                <a:latin typeface="Arial" pitchFamily="34" charset="0"/>
                <a:cs typeface="Arial" pitchFamily="34" charset="0"/>
              </a:rPr>
              <a:t>Using solution and rate of choice, </a:t>
            </a:r>
          </a:p>
          <a:p>
            <a:pPr>
              <a:spcBef>
                <a:spcPct val="50000"/>
              </a:spcBef>
              <a:defRPr/>
            </a:pPr>
            <a:r>
              <a:rPr lang="en-US" sz="1600" dirty="0">
                <a:ln w="0"/>
                <a:latin typeface="Arial" pitchFamily="34" charset="0"/>
                <a:cs typeface="Arial" pitchFamily="34" charset="0"/>
              </a:rPr>
              <a:t>START A MINIMAL FLOW</a:t>
            </a:r>
          </a:p>
          <a:p>
            <a:pPr marL="0" indent="0">
              <a:spcBef>
                <a:spcPct val="50000"/>
              </a:spcBef>
              <a:buNone/>
              <a:defRPr/>
            </a:pPr>
            <a:r>
              <a:rPr lang="en-US" sz="1800" b="1" i="1" dirty="0">
                <a:latin typeface="Arial" panose="020B0604020202020204" pitchFamily="34" charset="0"/>
                <a:cs typeface="Arial" panose="020B0604020202020204" pitchFamily="34" charset="0"/>
              </a:rPr>
              <a:t>Note:</a:t>
            </a:r>
          </a:p>
          <a:p>
            <a:pPr>
              <a:spcBef>
                <a:spcPct val="50000"/>
              </a:spcBef>
              <a:defRPr/>
            </a:pPr>
            <a:r>
              <a:rPr lang="en-US" sz="1600" dirty="0">
                <a:latin typeface="Arial" panose="020B0604020202020204" pitchFamily="34" charset="0"/>
                <a:cs typeface="Arial" panose="020B0604020202020204" pitchFamily="34" charset="0"/>
              </a:rPr>
              <a:t>This allows the lens to “float” over the cornea and sclera</a:t>
            </a:r>
            <a:endParaRPr lang="en-US" sz="1600" dirty="0">
              <a:ln w="0"/>
              <a:latin typeface="Arial" pitchFamily="34" charset="0"/>
              <a:cs typeface="Arial" pitchFamily="34" charset="0"/>
            </a:endParaRPr>
          </a:p>
        </p:txBody>
      </p:sp>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pic>
        <p:nvPicPr>
          <p:cNvPr id="3" name="Picture 1036">
            <a:extLst>
              <a:ext uri="{FF2B5EF4-FFF2-40B4-BE49-F238E27FC236}">
                <a16:creationId xmlns:a16="http://schemas.microsoft.com/office/drawing/2014/main" id="{578774D4-1E06-8A4C-0A70-DF6365C6EF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3227" y="925515"/>
            <a:ext cx="6885432" cy="5095219"/>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46A6903-D8A6-2BB4-6D25-0E54A15C3B98}"/>
              </a:ext>
            </a:extLst>
          </p:cNvPr>
          <p:cNvSpPr txBox="1"/>
          <p:nvPr/>
        </p:nvSpPr>
        <p:spPr>
          <a:xfrm>
            <a:off x="2111772" y="6218480"/>
            <a:ext cx="7968456" cy="400110"/>
          </a:xfrm>
          <a:prstGeom prst="rect">
            <a:avLst/>
          </a:prstGeom>
          <a:noFill/>
        </p:spPr>
        <p:txBody>
          <a:bodyPr wrap="square">
            <a:spAutoFit/>
          </a:bodyPr>
          <a:lstStyle/>
          <a:p>
            <a:pPr algn="ctr"/>
            <a:r>
              <a:rPr lang="en-US" sz="2000" b="1" dirty="0">
                <a:solidFill>
                  <a:srgbClr val="FF0000"/>
                </a:solidFill>
              </a:rPr>
              <a:t>**</a:t>
            </a:r>
            <a:r>
              <a:rPr lang="en-US" sz="2000" b="1" dirty="0">
                <a:solidFill>
                  <a:srgbClr val="FF0000"/>
                </a:solidFill>
                <a:latin typeface="Arial" panose="020B0604020202020204" pitchFamily="34" charset="0"/>
                <a:cs typeface="Arial" panose="020B0604020202020204" pitchFamily="34" charset="0"/>
              </a:rPr>
              <a:t>Continue</a:t>
            </a:r>
            <a:r>
              <a:rPr lang="en-US" sz="2000" b="1" dirty="0">
                <a:solidFill>
                  <a:srgbClr val="FF0000"/>
                </a:solidFill>
              </a:rPr>
              <a:t> the flow of solution until </a:t>
            </a:r>
            <a:r>
              <a:rPr lang="en-US" sz="2000" b="1" u="sng" dirty="0">
                <a:solidFill>
                  <a:srgbClr val="FF0000"/>
                </a:solidFill>
              </a:rPr>
              <a:t>after</a:t>
            </a:r>
            <a:r>
              <a:rPr lang="en-US" sz="2000" b="1" dirty="0">
                <a:solidFill>
                  <a:srgbClr val="FF0000"/>
                </a:solidFill>
              </a:rPr>
              <a:t> the lens is removed**</a:t>
            </a:r>
          </a:p>
        </p:txBody>
      </p:sp>
    </p:spTree>
    <p:extLst>
      <p:ext uri="{BB962C8B-B14F-4D97-AF65-F5344CB8AC3E}">
        <p14:creationId xmlns:p14="http://schemas.microsoft.com/office/powerpoint/2010/main" val="223647859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30936" y="639520"/>
            <a:ext cx="3429000" cy="1719072"/>
          </a:xfrm>
        </p:spPr>
        <p:txBody>
          <a:bodyPr vert="horz" lIns="91440" tIns="45720" rIns="91440" bIns="45720" rtlCol="0" anchor="b">
            <a:norm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Insertion</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630936" y="2807208"/>
            <a:ext cx="3429000" cy="3040769"/>
          </a:xfrm>
        </p:spPr>
        <p:txBody>
          <a:bodyPr vert="horz" lIns="91440" tIns="45720" rIns="91440" bIns="45720" rtlCol="0" anchor="t">
            <a:normAutofit lnSpcReduction="10000"/>
          </a:bodyPr>
          <a:lstStyle/>
          <a:p>
            <a:pPr marL="0" indent="0">
              <a:spcBef>
                <a:spcPct val="50000"/>
              </a:spcBef>
              <a:buNone/>
              <a:defRPr/>
            </a:pPr>
            <a:r>
              <a:rPr lang="en-US" b="1" dirty="0">
                <a:ln w="0"/>
                <a:latin typeface="Arial" pitchFamily="34" charset="0"/>
                <a:cs typeface="Arial" pitchFamily="34" charset="0"/>
              </a:rPr>
              <a:t>Step Four: </a:t>
            </a:r>
          </a:p>
          <a:p>
            <a:pPr>
              <a:spcBef>
                <a:spcPct val="50000"/>
              </a:spcBef>
              <a:defRPr/>
            </a:pPr>
            <a:r>
              <a:rPr lang="en-US" sz="1600" dirty="0">
                <a:latin typeface="Arial" panose="020B0604020202020204" pitchFamily="34" charset="0"/>
                <a:cs typeface="Arial" pitchFamily="34" charset="0"/>
              </a:rPr>
              <a:t>Have patient look down, insert the Morgan Lens under upper lid.</a:t>
            </a:r>
          </a:p>
          <a:p>
            <a:pPr>
              <a:spcBef>
                <a:spcPct val="50000"/>
              </a:spcBef>
              <a:defRPr/>
            </a:pPr>
            <a:r>
              <a:rPr lang="en-US" sz="1600" dirty="0">
                <a:latin typeface="Arial" panose="020B0604020202020204" pitchFamily="34" charset="0"/>
                <a:cs typeface="Arial" pitchFamily="34" charset="0"/>
              </a:rPr>
              <a:t>Have patient look up, retract lower lid and drop the Lens in place.</a:t>
            </a:r>
          </a:p>
          <a:p>
            <a:pPr>
              <a:spcBef>
                <a:spcPct val="50000"/>
              </a:spcBef>
              <a:defRPr/>
            </a:pPr>
            <a:r>
              <a:rPr lang="en-US" sz="1600" dirty="0">
                <a:latin typeface="Arial" panose="020B0604020202020204" pitchFamily="34" charset="0"/>
                <a:cs typeface="Arial" pitchFamily="34" charset="0"/>
              </a:rPr>
              <a:t>Release lower lid over lens.</a:t>
            </a:r>
          </a:p>
          <a:p>
            <a:pPr marL="0" indent="0">
              <a:spcBef>
                <a:spcPct val="50000"/>
              </a:spcBef>
              <a:buNone/>
              <a:defRPr/>
            </a:pPr>
            <a:r>
              <a:rPr lang="en-US" sz="1800" b="1" i="1" dirty="0">
                <a:latin typeface="Arial" panose="020B0604020202020204" pitchFamily="34" charset="0"/>
                <a:cs typeface="Arial" panose="020B0604020202020204" pitchFamily="34" charset="0"/>
              </a:rPr>
              <a:t>Note:</a:t>
            </a:r>
          </a:p>
          <a:p>
            <a:pPr>
              <a:spcBef>
                <a:spcPct val="50000"/>
              </a:spcBef>
              <a:defRPr/>
            </a:pPr>
            <a:r>
              <a:rPr lang="en-US" sz="1600" dirty="0">
                <a:latin typeface="Arial" panose="020B0604020202020204" pitchFamily="34" charset="0"/>
                <a:cs typeface="Arial" panose="020B0604020202020204" pitchFamily="34" charset="0"/>
              </a:rPr>
              <a:t>The sclera is exposed when patient looks down.</a:t>
            </a:r>
          </a:p>
          <a:p>
            <a:pPr>
              <a:spcBef>
                <a:spcPct val="50000"/>
              </a:spcBef>
              <a:defRPr/>
            </a:pPr>
            <a:endParaRPr lang="en-US" sz="1600" dirty="0">
              <a:ln w="0"/>
              <a:effectLst>
                <a:outerShdw blurRad="38100" dist="19050" dir="2700000" algn="tl" rotWithShape="0">
                  <a:schemeClr val="dk1">
                    <a:alpha val="40000"/>
                  </a:schemeClr>
                </a:outerShdw>
              </a:effectLst>
              <a:latin typeface="Arial" pitchFamily="34" charset="0"/>
              <a:cs typeface="Arial" pitchFamily="34" charset="0"/>
            </a:endParaRPr>
          </a:p>
          <a:p>
            <a:pPr marL="0" indent="0">
              <a:spcBef>
                <a:spcPct val="50000"/>
              </a:spcBef>
              <a:buNone/>
              <a:defRPr/>
            </a:pPr>
            <a:endParaRPr lang="en-US" sz="1600" dirty="0">
              <a:ln w="0"/>
              <a:latin typeface="Arial" pitchFamily="34" charset="0"/>
              <a:cs typeface="Arial" pitchFamily="34" charset="0"/>
            </a:endParaRPr>
          </a:p>
        </p:txBody>
      </p:sp>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pic>
        <p:nvPicPr>
          <p:cNvPr id="32772" name="Picture 103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1651" y="1066800"/>
            <a:ext cx="7182488" cy="4999012"/>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9272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630936" y="639520"/>
            <a:ext cx="3429000" cy="1719072"/>
          </a:xfrm>
        </p:spPr>
        <p:txBody>
          <a:bodyPr vert="horz" lIns="91440" tIns="45720" rIns="91440" bIns="45720" rtlCol="0" anchor="b">
            <a:norm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Insertion</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630936" y="2807208"/>
            <a:ext cx="3429000" cy="3848020"/>
          </a:xfrm>
        </p:spPr>
        <p:txBody>
          <a:bodyPr vert="horz" lIns="91440" tIns="45720" rIns="91440" bIns="45720" rtlCol="0" anchor="t">
            <a:noAutofit/>
          </a:bodyPr>
          <a:lstStyle/>
          <a:p>
            <a:pPr marL="0" indent="0">
              <a:spcBef>
                <a:spcPts val="0"/>
              </a:spcBef>
              <a:buNone/>
            </a:pPr>
            <a:r>
              <a:rPr lang="en-US" altLang="en-US" b="1" dirty="0">
                <a:ln w="0"/>
                <a:latin typeface="Arial" panose="020B0604020202020204" pitchFamily="34" charset="0"/>
                <a:cs typeface="Arial" panose="020B0604020202020204" pitchFamily="34" charset="0"/>
              </a:rPr>
              <a:t>Step Five:</a:t>
            </a:r>
          </a:p>
          <a:p>
            <a:pPr>
              <a:lnSpc>
                <a:spcPct val="120000"/>
              </a:lnSpc>
              <a:spcBef>
                <a:spcPts val="0"/>
              </a:spcBef>
              <a:defRPr/>
            </a:pPr>
            <a:r>
              <a:rPr lang="en-US" alt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Adjust the flow to the desired rate and absorb the outflow with the Medi-Duct</a:t>
            </a:r>
          </a:p>
          <a:p>
            <a:pPr>
              <a:lnSpc>
                <a:spcPct val="120000"/>
              </a:lnSpc>
              <a:spcBef>
                <a:spcPts val="0"/>
              </a:spcBef>
              <a:defRPr/>
            </a:pPr>
            <a:r>
              <a:rPr lang="en-US" alt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Secure the Medi-Duct by </a:t>
            </a:r>
            <a:r>
              <a:rPr lang="en-US" altLang="en-US" sz="1600" dirty="0">
                <a:latin typeface="Arial" panose="020B0604020202020204" pitchFamily="34" charset="0"/>
                <a:cs typeface="Arial" panose="020B0604020202020204" pitchFamily="34" charset="0"/>
              </a:rPr>
              <a:t>adhering it to the side of the face next to the irrigated eye</a:t>
            </a:r>
            <a:endParaRPr lang="en-US" alt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nSpc>
                <a:spcPct val="120000"/>
              </a:lnSpc>
              <a:spcBef>
                <a:spcPts val="0"/>
              </a:spcBef>
              <a:defRPr/>
            </a:pPr>
            <a:r>
              <a:rPr lang="en-US" alt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Continue irrigation until pH of eye returns to normal</a:t>
            </a:r>
          </a:p>
          <a:p>
            <a:pPr marL="0" indent="0">
              <a:lnSpc>
                <a:spcPct val="100000"/>
              </a:lnSpc>
              <a:spcBef>
                <a:spcPts val="0"/>
              </a:spcBef>
              <a:buNone/>
              <a:defRPr/>
            </a:pPr>
            <a:r>
              <a:rPr lang="en-US" altLang="en-US" sz="1800" b="1" i="1" dirty="0">
                <a:ln w="0"/>
                <a:latin typeface="Arial" panose="020B0604020202020204" pitchFamily="34" charset="0"/>
                <a:cs typeface="Arial" panose="020B0604020202020204" pitchFamily="34" charset="0"/>
              </a:rPr>
              <a:t>Note:</a:t>
            </a:r>
          </a:p>
          <a:p>
            <a:pPr>
              <a:lnSpc>
                <a:spcPct val="100000"/>
              </a:lnSpc>
              <a:spcBef>
                <a:spcPts val="0"/>
              </a:spcBef>
              <a:defRPr/>
            </a:pPr>
            <a:r>
              <a:rPr lang="en-US" altLang="en-US" sz="1600" dirty="0">
                <a:latin typeface="Arial" panose="020B0604020202020204" pitchFamily="34" charset="0"/>
                <a:cs typeface="Arial" panose="020B0604020202020204" pitchFamily="34" charset="0"/>
              </a:rPr>
              <a:t>Tape the Morgan Lens tubing to patient’s forehead to prevent accidental removal.</a:t>
            </a:r>
            <a:endParaRPr lang="en-US" sz="16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pic>
        <p:nvPicPr>
          <p:cNvPr id="32772" name="Picture 103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632" y="1032869"/>
            <a:ext cx="6885432" cy="4792261"/>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2BE4596-DA1D-0B2F-C43D-54A1735D1F8E}"/>
              </a:ext>
            </a:extLst>
          </p:cNvPr>
          <p:cNvSpPr txBox="1"/>
          <p:nvPr/>
        </p:nvSpPr>
        <p:spPr>
          <a:xfrm>
            <a:off x="5640710" y="6063145"/>
            <a:ext cx="4955276" cy="400110"/>
          </a:xfrm>
          <a:prstGeom prst="rect">
            <a:avLst/>
          </a:prstGeom>
          <a:noFill/>
        </p:spPr>
        <p:txBody>
          <a:bodyPr wrap="square">
            <a:spAutoFit/>
          </a:bodyPr>
          <a:lstStyle/>
          <a:p>
            <a:r>
              <a:rPr lang="en-US" altLang="en-US" sz="20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 NOT LET SOLUTION RUN DRY**</a:t>
            </a:r>
            <a:endParaRPr lang="en-US" sz="2000" b="1" dirty="0"/>
          </a:p>
        </p:txBody>
      </p:sp>
    </p:spTree>
    <p:extLst>
      <p:ext uri="{BB962C8B-B14F-4D97-AF65-F5344CB8AC3E}">
        <p14:creationId xmlns:p14="http://schemas.microsoft.com/office/powerpoint/2010/main" val="345180350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A7651-70A5-C5AB-E336-E37AE100EC9C}"/>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b="1" kern="1200" dirty="0">
                <a:solidFill>
                  <a:schemeClr val="tx1"/>
                </a:solidFill>
                <a:latin typeface="Arial" panose="020B0604020202020204" pitchFamily="34" charset="0"/>
                <a:cs typeface="Arial" panose="020B0604020202020204" pitchFamily="34" charset="0"/>
              </a:rPr>
              <a:t>All Three Products In Use</a:t>
            </a:r>
          </a:p>
        </p:txBody>
      </p:sp>
      <p:sp>
        <p:nvSpPr>
          <p:cNvPr id="10" name="Rectangle 9">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person's face&#10;&#10;AI-generated content may be incorrect.">
            <a:extLst>
              <a:ext uri="{FF2B5EF4-FFF2-40B4-BE49-F238E27FC236}">
                <a16:creationId xmlns:a16="http://schemas.microsoft.com/office/drawing/2014/main" id="{D5BB5F9B-A95F-908B-A63F-C3E89E556010}"/>
              </a:ext>
            </a:extLst>
          </p:cNvPr>
          <p:cNvPicPr>
            <a:picLocks noChangeAspect="1"/>
          </p:cNvPicPr>
          <p:nvPr/>
        </p:nvPicPr>
        <p:blipFill>
          <a:blip r:embed="rId3">
            <a:extLst>
              <a:ext uri="{28A0092B-C50C-407E-A947-70E740481C1C}">
                <a14:useLocalDpi xmlns:a14="http://schemas.microsoft.com/office/drawing/2010/main" val="0"/>
              </a:ext>
            </a:extLst>
          </a:blip>
          <a:srcRect l="4798" t="5557" b="8228"/>
          <a:stretch>
            <a:fillRect/>
          </a:stretch>
        </p:blipFill>
        <p:spPr>
          <a:xfrm>
            <a:off x="6507721" y="697533"/>
            <a:ext cx="5163022" cy="5109987"/>
          </a:xfrm>
          <a:prstGeom prst="rect">
            <a:avLst/>
          </a:prstGeom>
        </p:spPr>
      </p:pic>
      <p:sp>
        <p:nvSpPr>
          <p:cNvPr id="16"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9C2D17-9C48-DEC7-8304-6CD89FCCDA80}"/>
              </a:ext>
            </a:extLst>
          </p:cNvPr>
          <p:cNvSpPr txBox="1"/>
          <p:nvPr/>
        </p:nvSpPr>
        <p:spPr>
          <a:xfrm>
            <a:off x="6973483" y="5868079"/>
            <a:ext cx="4697260" cy="584775"/>
          </a:xfrm>
          <a:prstGeom prst="rect">
            <a:avLst/>
          </a:prstGeom>
          <a:noFill/>
        </p:spPr>
        <p:txBody>
          <a:bodyPr wrap="square" rtlCol="0">
            <a:spAutoFit/>
          </a:bodyPr>
          <a:lstStyle/>
          <a:p>
            <a:r>
              <a:rPr lang="en-US" sz="1600" dirty="0">
                <a:solidFill>
                  <a:srgbClr val="FFFFFF"/>
                </a:solidFill>
                <a:latin typeface="Arial" panose="020B0604020202020204" pitchFamily="34" charset="0"/>
                <a:cs typeface="Arial" panose="020B0604020202020204" pitchFamily="34" charset="0"/>
              </a:rPr>
              <a:t>In use on patient: T</a:t>
            </a:r>
            <a:r>
              <a:rPr lang="en-US" sz="1600" dirty="0">
                <a:solidFill>
                  <a:srgbClr val="FFFFFF"/>
                </a:solidFill>
                <a:effectLst/>
                <a:latin typeface="Arial" panose="020B0604020202020204" pitchFamily="34" charset="0"/>
                <a:cs typeface="Arial" panose="020B0604020202020204" pitchFamily="34" charset="0"/>
              </a:rPr>
              <a:t>wo Morgan Lenses, two Medi-Ducts, and one Morgan Lens Delivery Set.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65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0732" name="Rectangle 307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498475" y="533722"/>
            <a:ext cx="3429000" cy="1719072"/>
          </a:xfrm>
        </p:spPr>
        <p:txBody>
          <a:bodyPr vert="horz" lIns="91440" tIns="45720" rIns="91440" bIns="45720" rtlCol="0" anchor="b">
            <a:normAutofit/>
          </a:bodyPr>
          <a:lstStyle/>
          <a:p>
            <a:r>
              <a:rPr lang="en-US" altLang="en-US" sz="4000" b="1" i="1" kern="1200" dirty="0">
                <a:solidFill>
                  <a:schemeClr val="tx1"/>
                </a:solidFill>
                <a:latin typeface="Arial" panose="020B0604020202020204" pitchFamily="34" charset="0"/>
                <a:cs typeface="Arial" panose="020B0604020202020204" pitchFamily="34" charset="0"/>
              </a:rPr>
              <a:t>Morgan Lens </a:t>
            </a:r>
            <a:r>
              <a:rPr lang="en-US" altLang="en-US" sz="4000" b="1" i="1" dirty="0">
                <a:latin typeface="Arial" panose="020B0604020202020204" pitchFamily="34" charset="0"/>
                <a:cs typeface="Arial" panose="020B0604020202020204" pitchFamily="34" charset="0"/>
              </a:rPr>
              <a:t>Removal</a:t>
            </a:r>
            <a:endParaRPr lang="en-US" altLang="en-US" sz="4000" i="1" kern="1200" dirty="0">
              <a:solidFill>
                <a:schemeClr val="tx1"/>
              </a:solidFill>
              <a:latin typeface="Arial" panose="020B0604020202020204" pitchFamily="34" charset="0"/>
              <a:cs typeface="Arial" panose="020B0604020202020204" pitchFamily="34" charset="0"/>
            </a:endParaRPr>
          </a:p>
        </p:txBody>
      </p:sp>
      <p:sp>
        <p:nvSpPr>
          <p:cNvPr id="307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4"/>
          <p:cNvSpPr>
            <a:spLocks noGrp="1" noChangeArrowheads="1"/>
          </p:cNvSpPr>
          <p:nvPr>
            <p:ph type="body" sz="half" idx="2"/>
          </p:nvPr>
        </p:nvSpPr>
        <p:spPr>
          <a:xfrm>
            <a:off x="128337" y="2786516"/>
            <a:ext cx="4337999" cy="4053197"/>
          </a:xfrm>
        </p:spPr>
        <p:txBody>
          <a:bodyPr vert="horz" lIns="91440" tIns="45720" rIns="91440" bIns="45720" rtlCol="0" anchor="t">
            <a:normAutofit lnSpcReduction="10000"/>
          </a:bodyPr>
          <a:lstStyle/>
          <a:p>
            <a:pPr marL="0" indent="0">
              <a:buNone/>
            </a:pPr>
            <a:r>
              <a:rPr lang="en-US" altLang="en-US" b="1" dirty="0">
                <a:latin typeface="Arial" panose="020B0604020202020204" pitchFamily="34" charset="0"/>
                <a:cs typeface="Arial" panose="020B0604020202020204" pitchFamily="34" charset="0"/>
              </a:rPr>
              <a:t>Step Six: </a:t>
            </a:r>
          </a:p>
          <a:p>
            <a:r>
              <a:rPr lang="en-US" altLang="en-US" sz="1600" dirty="0">
                <a:latin typeface="Arial" panose="020B0604020202020204" pitchFamily="34" charset="0"/>
                <a:cs typeface="Arial" panose="020B0604020202020204" pitchFamily="34" charset="0"/>
              </a:rPr>
              <a:t>CONTINUE FLOW</a:t>
            </a:r>
          </a:p>
          <a:p>
            <a:pPr>
              <a:lnSpc>
                <a:spcPct val="100000"/>
              </a:lnSpc>
              <a:spcBef>
                <a:spcPts val="0"/>
              </a:spcBef>
              <a:defRPr/>
            </a:pPr>
            <a:r>
              <a:rPr kumimoji="0" lang="en-US" altLang="en-US" sz="1600" i="0" u="none" strike="noStrike" kern="1200" normalizeH="0" baseline="0" noProof="0" dirty="0">
                <a:uLnTx/>
                <a:uFillTx/>
                <a:latin typeface="Arial" panose="020B0604020202020204" pitchFamily="34" charset="0"/>
                <a:cs typeface="Arial" panose="020B0604020202020204" pitchFamily="34" charset="0"/>
              </a:rPr>
              <a:t>Have patient look up and </a:t>
            </a:r>
            <a:r>
              <a:rPr lang="en-US" altLang="en-US" sz="1600" dirty="0">
                <a:latin typeface="Arial" panose="020B0604020202020204" pitchFamily="34" charset="0"/>
                <a:cs typeface="Arial" panose="020B0604020202020204" pitchFamily="34" charset="0"/>
              </a:rPr>
              <a:t>Retract and hold lower lid </a:t>
            </a:r>
          </a:p>
          <a:p>
            <a:r>
              <a:rPr lang="en-US" sz="1600" dirty="0">
                <a:latin typeface="Arial" panose="020B0604020202020204" pitchFamily="34" charset="0"/>
                <a:cs typeface="Arial" pitchFamily="34" charset="0"/>
              </a:rPr>
              <a:t>Slide Morgan Lens out</a:t>
            </a:r>
          </a:p>
          <a:p>
            <a:r>
              <a:rPr lang="en-US" altLang="en-US" sz="1600" dirty="0">
                <a:latin typeface="Arial" panose="020B0604020202020204" pitchFamily="34" charset="0"/>
                <a:cs typeface="Arial" panose="020B0604020202020204" pitchFamily="34" charset="0"/>
              </a:rPr>
              <a:t>TERMINATE FLOW OF SOLUTION</a:t>
            </a:r>
          </a:p>
          <a:p>
            <a:r>
              <a:rPr lang="en-US" sz="1600" dirty="0">
                <a:latin typeface="Arial" panose="020B0604020202020204" pitchFamily="34" charset="0"/>
                <a:cs typeface="Arial" pitchFamily="34" charset="0"/>
              </a:rPr>
              <a:t>Place the Morgan Lens in a clean location (such as the opened package)</a:t>
            </a:r>
          </a:p>
          <a:p>
            <a:pPr marL="0" indent="0">
              <a:buNone/>
            </a:pPr>
            <a:r>
              <a:rPr lang="en-US" altLang="en-US" sz="1800" b="1" i="1" dirty="0">
                <a:latin typeface="Arial" panose="020B0604020202020204" pitchFamily="34" charset="0"/>
                <a:cs typeface="Arial" panose="020B0604020202020204" pitchFamily="34" charset="0"/>
              </a:rPr>
              <a:t>Note:</a:t>
            </a:r>
          </a:p>
          <a:p>
            <a:r>
              <a:rPr lang="en-US" altLang="en-US" sz="1600" dirty="0">
                <a:latin typeface="Arial" panose="020B0604020202020204" pitchFamily="34" charset="0"/>
                <a:cs typeface="Arial" panose="020B0604020202020204" pitchFamily="34" charset="0"/>
              </a:rPr>
              <a:t>After removal, check ocular pH every 5 to 10 minutes to ensure stability</a:t>
            </a:r>
          </a:p>
          <a:p>
            <a:r>
              <a:rPr lang="en-US" sz="1600" dirty="0">
                <a:latin typeface="Arial" panose="020B0604020202020204" pitchFamily="34" charset="0"/>
                <a:cs typeface="Arial" pitchFamily="34" charset="0"/>
              </a:rPr>
              <a:t>Remove the Medi-Duct once you are sure irrigation is complete</a:t>
            </a:r>
          </a:p>
          <a:p>
            <a:endParaRPr lang="en-US" altLang="en-US" sz="1600" dirty="0">
              <a:latin typeface="Tahoma" panose="020B0604030504040204" pitchFamily="34" charset="0"/>
            </a:endParaRPr>
          </a:p>
          <a:p>
            <a:endParaRPr lang="en-US" altLang="en-US" sz="1600" dirty="0">
              <a:latin typeface="Tahoma" panose="020B0604030504040204" pitchFamily="34" charset="0"/>
            </a:endParaRPr>
          </a:p>
          <a:p>
            <a:endParaRPr lang="en-US" altLang="en-US" sz="1600" dirty="0">
              <a:latin typeface="Tahoma" panose="020B0604030504040204" pitchFamily="34" charset="0"/>
            </a:endParaRPr>
          </a:p>
          <a:p>
            <a:endParaRPr lang="en-US" altLang="en-US" sz="1600" dirty="0">
              <a:latin typeface="Tahoma" panose="020B0604030504040204" pitchFamily="34" charset="0"/>
            </a:endParaRPr>
          </a:p>
          <a:p>
            <a:pPr marL="0" indent="0">
              <a:buNone/>
            </a:pPr>
            <a:endParaRPr lang="en-US" sz="1600" dirty="0">
              <a:ln w="0"/>
              <a:effectLst>
                <a:outerShdw blurRad="38100" dist="19050" dir="2700000" algn="tl" rotWithShape="0">
                  <a:schemeClr val="dk1">
                    <a:alpha val="40000"/>
                  </a:schemeClr>
                </a:outerShdw>
              </a:effectLst>
              <a:latin typeface="Arial" pitchFamily="34" charset="0"/>
              <a:cs typeface="Arial" pitchFamily="34" charset="0"/>
            </a:endParaRPr>
          </a:p>
          <a:p>
            <a:pPr marL="0" indent="0">
              <a:buNone/>
            </a:pPr>
            <a:endParaRPr lang="en-US" altLang="en-US" sz="1600"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endParaRPr>
          </a:p>
          <a:p>
            <a:pPr marL="0" indent="0">
              <a:spcBef>
                <a:spcPct val="50000"/>
              </a:spcBef>
              <a:buNone/>
              <a:defRPr/>
            </a:pPr>
            <a:endParaRPr lang="en-US" altLang="en-US" sz="1600" i="1" dirty="0">
              <a:ln w="0"/>
              <a:latin typeface="Arial" panose="020B0604020202020204" pitchFamily="34" charset="0"/>
              <a:cs typeface="Arial" panose="020B0604020202020204" pitchFamily="34" charset="0"/>
            </a:endParaRPr>
          </a:p>
          <a:p>
            <a:pPr>
              <a:spcBef>
                <a:spcPct val="50000"/>
              </a:spcBef>
              <a:defRPr/>
            </a:pPr>
            <a:endParaRPr lang="en-US" sz="1600" dirty="0">
              <a:ln w="0"/>
              <a:effectLst>
                <a:outerShdw blurRad="38100" dist="19050" dir="2700000" algn="tl" rotWithShape="0">
                  <a:schemeClr val="dk1">
                    <a:alpha val="40000"/>
                  </a:schemeClr>
                </a:outerShdw>
              </a:effectLst>
              <a:latin typeface="Arial" pitchFamily="34" charset="0"/>
              <a:cs typeface="Arial" pitchFamily="34" charset="0"/>
            </a:endParaRPr>
          </a:p>
          <a:p>
            <a:pPr marL="0" indent="0">
              <a:spcBef>
                <a:spcPct val="50000"/>
              </a:spcBef>
              <a:buNone/>
              <a:defRPr/>
            </a:pPr>
            <a:endParaRPr lang="en-US" sz="1600" dirty="0">
              <a:ln w="0"/>
              <a:latin typeface="Arial" pitchFamily="34" charset="0"/>
              <a:cs typeface="Arial" pitchFamily="34" charset="0"/>
            </a:endParaRPr>
          </a:p>
        </p:txBody>
      </p:sp>
      <p:sp>
        <p:nvSpPr>
          <p:cNvPr id="30725" name="Rectangle 18"/>
          <p:cNvSpPr>
            <a:spLocks noChangeArrowheads="1"/>
          </p:cNvSpPr>
          <p:nvPr/>
        </p:nvSpPr>
        <p:spPr bwMode="auto">
          <a:xfrm>
            <a:off x="2700338" y="914401"/>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6" name="Rectangle 19"/>
          <p:cNvSpPr>
            <a:spLocks noChangeArrowheads="1"/>
          </p:cNvSpPr>
          <p:nvPr/>
        </p:nvSpPr>
        <p:spPr bwMode="auto">
          <a:xfrm>
            <a:off x="2212975" y="9255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sp>
        <p:nvSpPr>
          <p:cNvPr id="30727" name="Rectangle 20"/>
          <p:cNvSpPr>
            <a:spLocks noChangeArrowheads="1"/>
          </p:cNvSpPr>
          <p:nvPr/>
        </p:nvSpPr>
        <p:spPr bwMode="auto">
          <a:xfrm>
            <a:off x="1622425" y="119221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40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336" y="1103214"/>
            <a:ext cx="6885432" cy="4651572"/>
          </a:xfrm>
          <a:prstGeom prst="rect">
            <a:avLst/>
          </a:prstGeom>
          <a:effectLst>
            <a:softEdge rad="38100"/>
          </a:effectLst>
        </p:spPr>
      </p:pic>
    </p:spTree>
    <p:extLst>
      <p:ext uri="{BB962C8B-B14F-4D97-AF65-F5344CB8AC3E}">
        <p14:creationId xmlns:p14="http://schemas.microsoft.com/office/powerpoint/2010/main" val="295851655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25C9CBCB-78E7-F538-4882-CC46349A278D}"/>
            </a:ext>
          </a:extLst>
        </p:cNvPr>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4C57C048-141F-67E0-C3FB-32B3C1413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5DA45747-BEE4-D245-0F32-1DC93C141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0BC2F83D-A05C-64C3-F984-A20B407D4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4C79BE4D-AF43-1CAE-19E0-B7F95179F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119E4D55-A1EA-5B9C-BB2C-280874A6D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ABF287C9-6E77-BBEA-5558-1D4E0F1FB180}"/>
              </a:ext>
            </a:extLst>
          </p:cNvPr>
          <p:cNvSpPr>
            <a:spLocks noGrp="1" noChangeArrowheads="1"/>
          </p:cNvSpPr>
          <p:nvPr>
            <p:ph type="title"/>
          </p:nvPr>
        </p:nvSpPr>
        <p:spPr>
          <a:xfrm>
            <a:off x="234366" y="203069"/>
            <a:ext cx="11485558" cy="1169322"/>
          </a:xfrm>
        </p:spPr>
        <p:txBody>
          <a:bodyPr vert="horz" lIns="91440" tIns="45720" rIns="91440" bIns="45720" rtlCol="0" anchor="ctr">
            <a:normAutofit/>
          </a:bodyPr>
          <a:lstStyle/>
          <a:p>
            <a:r>
              <a:rPr lang="en-US" altLang="en-US" sz="3600" b="1" dirty="0">
                <a:solidFill>
                  <a:srgbClr val="FFFFFF"/>
                </a:solidFill>
                <a:latin typeface="Aptos Display" panose="020B0004020202020204" pitchFamily="34" charset="0"/>
                <a:cs typeface="Arial" panose="020B0604020202020204" pitchFamily="34" charset="0"/>
              </a:rPr>
              <a:t>What is the Morgan Lens?</a:t>
            </a:r>
          </a:p>
        </p:txBody>
      </p:sp>
      <p:sp>
        <p:nvSpPr>
          <p:cNvPr id="45059" name="Rectangle 3">
            <a:extLst>
              <a:ext uri="{FF2B5EF4-FFF2-40B4-BE49-F238E27FC236}">
                <a16:creationId xmlns:a16="http://schemas.microsoft.com/office/drawing/2014/main" id="{FFCD37DB-C184-88EB-33B4-92DEF0F1AC64}"/>
              </a:ext>
            </a:extLst>
          </p:cNvPr>
          <p:cNvSpPr>
            <a:spLocks noChangeArrowheads="1"/>
          </p:cNvSpPr>
          <p:nvPr/>
        </p:nvSpPr>
        <p:spPr>
          <a:xfrm>
            <a:off x="952517" y="1799819"/>
            <a:ext cx="10049256" cy="634333"/>
          </a:xfrm>
          <a:prstGeom prst="rect">
            <a:avLst/>
          </a:prstGeom>
        </p:spPr>
        <p:txBody>
          <a:bodyPr>
            <a:normAutofit/>
          </a:bodyPr>
          <a:lstStyle/>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ED45F5A-DF2C-97C9-F2F7-AB24A044C362}"/>
              </a:ext>
            </a:extLst>
          </p:cNvPr>
          <p:cNvSpPr txBox="1"/>
          <p:nvPr/>
        </p:nvSpPr>
        <p:spPr>
          <a:xfrm>
            <a:off x="6111485" y="1814984"/>
            <a:ext cx="5230238" cy="4278094"/>
          </a:xfrm>
          <a:prstGeom prst="rect">
            <a:avLst/>
          </a:prstGeom>
          <a:noFill/>
        </p:spPr>
        <p:txBody>
          <a:bodyPr wrap="square">
            <a:spAutoFit/>
          </a:bodyPr>
          <a:lstStyle/>
          <a:p>
            <a:r>
              <a:rPr lang="en-US" sz="1600" i="0" dirty="0">
                <a:solidFill>
                  <a:schemeClr val="tx1"/>
                </a:solidFill>
                <a:effectLst/>
                <a:latin typeface="Arial" panose="020B0604020202020204" pitchFamily="34" charset="0"/>
                <a:cs typeface="Arial" panose="020B0604020202020204" pitchFamily="34" charset="0"/>
              </a:rPr>
              <a:t>The Morgan Lens is a sterile single use medical device with a five-year expiration. It resembles the shape of a semi-hard contact lens connected to tubing. When in use, the tubing is attached the Morgan Lens Delivery Set or an administration set which is then connected to a bag of solution prior to insertion. The solution flows through the tubing </a:t>
            </a:r>
            <a:r>
              <a:rPr lang="en-US" sz="1600" dirty="0">
                <a:solidFill>
                  <a:schemeClr val="tx1"/>
                </a:solidFill>
                <a:latin typeface="Arial" panose="020B0604020202020204" pitchFamily="34" charset="0"/>
                <a:cs typeface="Arial" panose="020B0604020202020204" pitchFamily="34" charset="0"/>
              </a:rPr>
              <a:t>through an opening in the lens </a:t>
            </a:r>
            <a:r>
              <a:rPr lang="en-US" sz="1600" i="0" dirty="0">
                <a:solidFill>
                  <a:schemeClr val="tx1"/>
                </a:solidFill>
                <a:effectLst/>
                <a:latin typeface="Arial" panose="020B0604020202020204" pitchFamily="34" charset="0"/>
                <a:cs typeface="Arial" panose="020B0604020202020204" pitchFamily="34" charset="0"/>
              </a:rPr>
              <a:t>to irrigate the eye. </a:t>
            </a:r>
          </a:p>
          <a:p>
            <a:pPr indent="-228600">
              <a:buFont typeface="Arial" panose="020B0604020202020204" pitchFamily="34" charset="0"/>
              <a:buChar char="•"/>
            </a:pPr>
            <a:endParaRPr lang="en-US" sz="1600" i="0" dirty="0">
              <a:solidFill>
                <a:schemeClr val="tx1"/>
              </a:solidFill>
              <a:effectLst/>
              <a:latin typeface="Arial" panose="020B0604020202020204" pitchFamily="34" charset="0"/>
              <a:cs typeface="Arial" panose="020B0604020202020204" pitchFamily="34" charset="0"/>
            </a:endParaRPr>
          </a:p>
          <a:p>
            <a:r>
              <a:rPr lang="en-US" sz="1600" i="0" dirty="0">
                <a:solidFill>
                  <a:schemeClr val="tx1"/>
                </a:solidFill>
                <a:effectLst/>
                <a:latin typeface="Arial" panose="020B0604020202020204" pitchFamily="34" charset="0"/>
                <a:cs typeface="Arial" panose="020B0604020202020204" pitchFamily="34" charset="0"/>
              </a:rPr>
              <a:t>Once inserted, </a:t>
            </a:r>
            <a:r>
              <a:rPr lang="en-US" sz="1600" dirty="0">
                <a:latin typeface="Arial" panose="020B0604020202020204" pitchFamily="34" charset="0"/>
                <a:cs typeface="Arial" panose="020B0604020202020204" pitchFamily="34" charset="0"/>
              </a:rPr>
              <a:t>i</a:t>
            </a:r>
            <a:r>
              <a:rPr lang="en-US" sz="1600" i="0" dirty="0">
                <a:solidFill>
                  <a:schemeClr val="tx1"/>
                </a:solidFill>
                <a:effectLst/>
                <a:latin typeface="Arial" panose="020B0604020202020204" pitchFamily="34" charset="0"/>
                <a:cs typeface="Arial" panose="020B0604020202020204" pitchFamily="34" charset="0"/>
              </a:rPr>
              <a:t>t provides continuous eye irrigation without requiring constant attendance by medical personnel.</a:t>
            </a:r>
          </a:p>
          <a:p>
            <a:pPr indent="-228600">
              <a:buFont typeface="Arial" panose="020B0604020202020204" pitchFamily="34" charset="0"/>
              <a:buChar char="•"/>
            </a:pPr>
            <a:endParaRPr lang="en-US" sz="1600" i="0" dirty="0">
              <a:solidFill>
                <a:schemeClr val="tx1"/>
              </a:solidFill>
              <a:effectLst/>
              <a:latin typeface="Arial" panose="020B0604020202020204" pitchFamily="34" charset="0"/>
              <a:cs typeface="Arial" panose="020B0604020202020204" pitchFamily="34" charset="0"/>
            </a:endParaRPr>
          </a:p>
          <a:p>
            <a:r>
              <a:rPr lang="en-US" sz="1600" i="0" dirty="0">
                <a:solidFill>
                  <a:schemeClr val="tx1"/>
                </a:solidFill>
                <a:effectLst/>
                <a:latin typeface="Arial" panose="020B0604020202020204" pitchFamily="34" charset="0"/>
                <a:cs typeface="Arial" panose="020B0604020202020204" pitchFamily="34" charset="0"/>
              </a:rPr>
              <a:t>Developed by an ophthalmologist, to address the need for efficient and effective emergency eye irrigation</a:t>
            </a:r>
            <a:r>
              <a:rPr lang="en-US" sz="1600" dirty="0">
                <a:solidFill>
                  <a:schemeClr val="tx1"/>
                </a:solidFill>
                <a:latin typeface="Arial" panose="020B0604020202020204" pitchFamily="34" charset="0"/>
                <a:cs typeface="Arial" panose="020B0604020202020204" pitchFamily="34" charset="0"/>
              </a:rPr>
              <a:t> to treat corneal ulcers, corneal perforations, severe ocular infections.</a:t>
            </a:r>
            <a:endParaRPr lang="en-US" sz="1600" i="0" dirty="0">
              <a:solidFill>
                <a:schemeClr val="tx1"/>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47B47B3-FDD7-6E82-5440-D3CBA09642F0}"/>
              </a:ext>
            </a:extLst>
          </p:cNvPr>
          <p:cNvPicPr>
            <a:picLocks noChangeAspect="1"/>
          </p:cNvPicPr>
          <p:nvPr/>
        </p:nvPicPr>
        <p:blipFill>
          <a:blip r:embed="rId3">
            <a:extLst>
              <a:ext uri="{28A0092B-C50C-407E-A947-70E740481C1C}">
                <a14:useLocalDpi xmlns:a14="http://schemas.microsoft.com/office/drawing/2010/main" val="0"/>
              </a:ext>
            </a:extLst>
          </a:blip>
          <a:srcRect l="20614" t="12586" r="16998" b="9711"/>
          <a:stretch/>
        </p:blipFill>
        <p:spPr>
          <a:xfrm>
            <a:off x="850277" y="2023068"/>
            <a:ext cx="4651104" cy="3861927"/>
          </a:xfrm>
          <a:prstGeom prst="rect">
            <a:avLst/>
          </a:prstGeom>
        </p:spPr>
      </p:pic>
    </p:spTree>
    <p:extLst>
      <p:ext uri="{BB962C8B-B14F-4D97-AF65-F5344CB8AC3E}">
        <p14:creationId xmlns:p14="http://schemas.microsoft.com/office/powerpoint/2010/main" val="422822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F37927F-D5A2-42C0-BF80-1D99E77A9A15}"/>
              </a:ext>
            </a:extLst>
          </p:cNvPr>
          <p:cNvSpPr>
            <a:spLocks noGrp="1"/>
          </p:cNvSpPr>
          <p:nvPr>
            <p:ph type="title"/>
          </p:nvPr>
        </p:nvSpPr>
        <p:spPr>
          <a:xfrm>
            <a:off x="484920" y="1468704"/>
            <a:ext cx="3571810" cy="2782716"/>
          </a:xfrm>
        </p:spPr>
        <p:txBody>
          <a:bodyPr vert="horz" lIns="91440" tIns="45720" rIns="91440" bIns="45720" rtlCol="0" anchor="b">
            <a:normAutofit/>
          </a:bodyPr>
          <a:lstStyle/>
          <a:p>
            <a:r>
              <a:rPr lang="en-US" sz="4600" kern="1200" dirty="0">
                <a:solidFill>
                  <a:schemeClr val="tx1"/>
                </a:solidFill>
                <a:latin typeface="Arial" panose="020B0604020202020204" pitchFamily="34" charset="0"/>
                <a:cs typeface="Arial" panose="020B0604020202020204" pitchFamily="34" charset="0"/>
              </a:rPr>
              <a:t>Recap: Six Steps of Insertion and Removal</a:t>
            </a:r>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llage of instructions on how to use an eye lens&#10;&#10;AI-generated content may be incorrect.">
            <a:extLst>
              <a:ext uri="{FF2B5EF4-FFF2-40B4-BE49-F238E27FC236}">
                <a16:creationId xmlns:a16="http://schemas.microsoft.com/office/drawing/2014/main" id="{AECE7252-8884-ED4D-C5E5-C47374446A0C}"/>
              </a:ext>
            </a:extLst>
          </p:cNvPr>
          <p:cNvPicPr>
            <a:picLocks noChangeAspect="1"/>
          </p:cNvPicPr>
          <p:nvPr/>
        </p:nvPicPr>
        <p:blipFill>
          <a:blip r:embed="rId3">
            <a:extLst>
              <a:ext uri="{28A0092B-C50C-407E-A947-70E740481C1C}">
                <a14:useLocalDpi xmlns:a14="http://schemas.microsoft.com/office/drawing/2010/main" val="0"/>
              </a:ext>
            </a:extLst>
          </a:blip>
          <a:srcRect t="14157"/>
          <a:stretch>
            <a:fillRect/>
          </a:stretch>
        </p:blipFill>
        <p:spPr>
          <a:xfrm>
            <a:off x="4111469" y="1086999"/>
            <a:ext cx="7739681" cy="4684002"/>
          </a:xfrm>
          <a:prstGeom prst="rect">
            <a:avLst/>
          </a:prstGeom>
        </p:spPr>
      </p:pic>
    </p:spTree>
    <p:extLst>
      <p:ext uri="{BB962C8B-B14F-4D97-AF65-F5344CB8AC3E}">
        <p14:creationId xmlns:p14="http://schemas.microsoft.com/office/powerpoint/2010/main" val="91668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699714" y="120362"/>
            <a:ext cx="7429142" cy="1169322"/>
          </a:xfrm>
        </p:spPr>
        <p:txBody>
          <a:bodyPr vert="horz" lIns="91440" tIns="45720" rIns="91440" bIns="45720" rtlCol="0" anchor="ctr">
            <a:normAutofit/>
          </a:bodyPr>
          <a:lstStyle/>
          <a:p>
            <a:r>
              <a:rPr lang="en-US" altLang="en-US" sz="4800" b="1" dirty="0">
                <a:ln w="0"/>
                <a:solidFill>
                  <a:schemeClr val="bg1"/>
                </a:solidFill>
                <a:latin typeface="Arial" panose="020B0604020202020204" pitchFamily="34" charset="0"/>
                <a:cs typeface="Arial" panose="020B0604020202020204" pitchFamily="34" charset="0"/>
              </a:rPr>
              <a:t>Irrigation Times</a:t>
            </a:r>
            <a:endParaRPr lang="en-US" altLang="en-US" sz="4800" b="1" dirty="0">
              <a:solidFill>
                <a:srgbClr val="FFFFFF"/>
              </a:solidFill>
              <a:latin typeface="Arial" panose="020B0604020202020204" pitchFamily="34" charset="0"/>
              <a:cs typeface="Arial" panose="020B0604020202020204" pitchFamily="34" charset="0"/>
            </a:endParaRPr>
          </a:p>
        </p:txBody>
      </p:sp>
      <p:sp>
        <p:nvSpPr>
          <p:cNvPr id="45059" name="Rectangle 3"/>
          <p:cNvSpPr>
            <a:spLocks noChangeArrowheads="1"/>
          </p:cNvSpPr>
          <p:nvPr/>
        </p:nvSpPr>
        <p:spPr>
          <a:xfrm>
            <a:off x="1071372" y="1811817"/>
            <a:ext cx="10049256" cy="634333"/>
          </a:xfrm>
          <a:prstGeom prst="rect">
            <a:avLst/>
          </a:prstGeom>
        </p:spPr>
        <p:txBody>
          <a:bodyPr>
            <a:normAutofit/>
          </a:bodyPr>
          <a:lstStyle/>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23D7B3-1323-D653-C716-95FE561ED7FE}"/>
              </a:ext>
            </a:extLst>
          </p:cNvPr>
          <p:cNvSpPr txBox="1"/>
          <p:nvPr/>
        </p:nvSpPr>
        <p:spPr>
          <a:xfrm>
            <a:off x="1616518" y="5403869"/>
            <a:ext cx="8958964" cy="646331"/>
          </a:xfrm>
          <a:prstGeom prst="rect">
            <a:avLst/>
          </a:prstGeom>
          <a:noFill/>
        </p:spPr>
        <p:txBody>
          <a:bodyPr wrap="square">
            <a:spAutoFit/>
          </a:bodyPr>
          <a:lstStyle/>
          <a:p>
            <a:pPr algn="ctr" defTabSz="621792">
              <a:spcBef>
                <a:spcPct val="50000"/>
              </a:spcBef>
              <a:buNone/>
            </a:pPr>
            <a:r>
              <a:rPr lang="en-US" altLang="en-US" sz="1800" b="1" kern="12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rPr>
              <a:t>For very strong acids or alkalis, continue irrigation for 2 hours after reaching surface pH of 7.0-7.3 to ensure neutralization of the anterior chamber</a:t>
            </a:r>
            <a:endParaRPr lang="en-US" altLang="en-US" sz="28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8869F6-D442-CBE4-C141-6476AD8EE2E3}"/>
              </a:ext>
            </a:extLst>
          </p:cNvPr>
          <p:cNvSpPr txBox="1"/>
          <p:nvPr/>
        </p:nvSpPr>
        <p:spPr>
          <a:xfrm>
            <a:off x="1828800" y="2010748"/>
            <a:ext cx="7924800" cy="3231654"/>
          </a:xfrm>
          <a:prstGeom prst="rect">
            <a:avLst/>
          </a:prstGeom>
          <a:noFill/>
        </p:spPr>
        <p:txBody>
          <a:bodyPr wrap="square">
            <a:spAutoFit/>
          </a:bodyPr>
          <a:lstStyle/>
          <a:p>
            <a:pPr defTabSz="621792">
              <a:spcBef>
                <a:spcPct val="0"/>
              </a:spcBef>
              <a:spcAft>
                <a:spcPts val="600"/>
              </a:spcAft>
              <a:buNone/>
            </a:pPr>
            <a:r>
              <a:rPr lang="en-US" altLang="en-US" b="1" kern="1200" dirty="0">
                <a:latin typeface="Arial" panose="020B0604020202020204" pitchFamily="34" charset="0"/>
                <a:ea typeface="+mn-ea"/>
                <a:cs typeface="Arial" panose="020B0604020202020204" pitchFamily="34" charset="0"/>
              </a:rPr>
              <a:t>For Irritants, solvents, non-embedded foreign bodies:</a:t>
            </a:r>
          </a:p>
          <a:p>
            <a:pPr marL="742950" lvl="1" indent="-285750" defTabSz="621792">
              <a:spcBef>
                <a:spcPct val="0"/>
              </a:spcBef>
              <a:spcAft>
                <a:spcPts val="600"/>
              </a:spcAft>
              <a:buFont typeface="Arial" panose="020B0604020202020204" pitchFamily="34" charset="0"/>
              <a:buChar char="•"/>
            </a:pPr>
            <a:r>
              <a:rPr lang="en-US" altLang="en-US" kern="1200" dirty="0">
                <a:latin typeface="Arial" panose="020B0604020202020204" pitchFamily="34" charset="0"/>
                <a:ea typeface="+mn-ea"/>
                <a:cs typeface="Arial" panose="020B0604020202020204" pitchFamily="34" charset="0"/>
              </a:rPr>
              <a:t> 20 to 30 minutes minimum using 1 liter of solution</a:t>
            </a:r>
          </a:p>
          <a:p>
            <a:pPr defTabSz="621792">
              <a:spcBef>
                <a:spcPct val="0"/>
              </a:spcBef>
              <a:spcAft>
                <a:spcPts val="600"/>
              </a:spcAft>
            </a:pPr>
            <a:r>
              <a:rPr lang="en-US" altLang="en-US" b="1" kern="1200" dirty="0">
                <a:latin typeface="Arial" panose="020B0604020202020204" pitchFamily="34" charset="0"/>
                <a:ea typeface="+mn-ea"/>
                <a:cs typeface="Arial" panose="020B0604020202020204" pitchFamily="34" charset="0"/>
              </a:rPr>
              <a:t>For Acids and Alkalis:</a:t>
            </a:r>
          </a:p>
          <a:p>
            <a:pPr marL="914400" lvl="1" indent="-457200" defTabSz="621792">
              <a:spcBef>
                <a:spcPct val="0"/>
              </a:spcBef>
              <a:spcAft>
                <a:spcPts val="600"/>
              </a:spcAft>
              <a:buFont typeface="Arial" panose="020B0604020202020204" pitchFamily="34" charset="0"/>
              <a:buChar char="•"/>
            </a:pPr>
            <a:r>
              <a:rPr lang="en-US" kern="1200" dirty="0">
                <a:latin typeface="Arial" panose="020B0604020202020204" pitchFamily="34" charset="0"/>
                <a:ea typeface="Tahoma" panose="020B0604030504040204" pitchFamily="34" charset="0"/>
                <a:cs typeface="Arial" panose="020B0604020202020204" pitchFamily="34" charset="0"/>
              </a:rPr>
              <a:t>Irrigate with at least 2 liters of fluid per eye</a:t>
            </a:r>
          </a:p>
          <a:p>
            <a:pPr marL="914400" lvl="1" indent="-457200" defTabSz="621792">
              <a:spcBef>
                <a:spcPct val="0"/>
              </a:spcBef>
              <a:spcAft>
                <a:spcPts val="600"/>
              </a:spcAft>
              <a:buFont typeface="Arial" panose="020B0604020202020204" pitchFamily="34" charset="0"/>
              <a:buChar char="•"/>
            </a:pPr>
            <a:r>
              <a:rPr lang="en-US" kern="1200" dirty="0">
                <a:latin typeface="Arial" pitchFamily="34" charset="0"/>
                <a:ea typeface="+mn-ea"/>
                <a:cs typeface="Arial" pitchFamily="34" charset="0"/>
              </a:rPr>
              <a:t>Check pH of medial canthus</a:t>
            </a:r>
          </a:p>
          <a:p>
            <a:pPr marL="914400" lvl="1" indent="-457200" defTabSz="621792">
              <a:spcBef>
                <a:spcPct val="0"/>
              </a:spcBef>
              <a:spcAft>
                <a:spcPts val="600"/>
              </a:spcAft>
              <a:buFont typeface="Arial" panose="020B0604020202020204" pitchFamily="34" charset="0"/>
              <a:buChar char="•"/>
            </a:pPr>
            <a:r>
              <a:rPr lang="en-US" kern="1200" dirty="0">
                <a:latin typeface="Arial" pitchFamily="34" charset="0"/>
                <a:ea typeface="+mn-ea"/>
                <a:cs typeface="Arial" pitchFamily="34" charset="0"/>
              </a:rPr>
              <a:t>If neutral, remove the </a:t>
            </a:r>
            <a:r>
              <a:rPr lang="en-US" dirty="0">
                <a:latin typeface="Arial" pitchFamily="34" charset="0"/>
                <a:cs typeface="Arial" pitchFamily="34" charset="0"/>
              </a:rPr>
              <a:t>L</a:t>
            </a:r>
            <a:r>
              <a:rPr lang="en-US" kern="1200" dirty="0">
                <a:latin typeface="Arial" pitchFamily="34" charset="0"/>
                <a:ea typeface="+mn-ea"/>
                <a:cs typeface="Arial" pitchFamily="34" charset="0"/>
              </a:rPr>
              <a:t>ens, wait 5-10 minutes</a:t>
            </a:r>
          </a:p>
          <a:p>
            <a:pPr marL="914400" lvl="1" indent="-457200" defTabSz="621792">
              <a:spcBef>
                <a:spcPct val="0"/>
              </a:spcBef>
              <a:spcAft>
                <a:spcPts val="600"/>
              </a:spcAft>
              <a:buFont typeface="Arial" panose="020B0604020202020204" pitchFamily="34" charset="0"/>
              <a:buChar char="•"/>
            </a:pPr>
            <a:r>
              <a:rPr lang="en-US" kern="1200" dirty="0">
                <a:latin typeface="Arial" pitchFamily="34" charset="0"/>
                <a:ea typeface="+mn-ea"/>
                <a:cs typeface="Arial" pitchFamily="34" charset="0"/>
              </a:rPr>
              <a:t>Measure pH of medial canthus </a:t>
            </a:r>
          </a:p>
          <a:p>
            <a:pPr marL="914400" lvl="1" indent="-457200" defTabSz="621792">
              <a:spcBef>
                <a:spcPct val="0"/>
              </a:spcBef>
              <a:spcAft>
                <a:spcPts val="600"/>
              </a:spcAft>
              <a:buFont typeface="Arial" panose="020B0604020202020204" pitchFamily="34" charset="0"/>
              <a:buChar char="•"/>
            </a:pPr>
            <a:r>
              <a:rPr lang="en-US" kern="1200" dirty="0">
                <a:latin typeface="Arial" pitchFamily="34" charset="0"/>
                <a:ea typeface="+mn-ea"/>
                <a:cs typeface="Arial" pitchFamily="34" charset="0"/>
              </a:rPr>
              <a:t>Repeat irrigation until pH remains between 6.5 and 7.6</a:t>
            </a:r>
            <a:endParaRPr lang="en-US" altLang="en-US" sz="2000" kern="1200" dirty="0">
              <a:latin typeface="Arial" panose="020B0604020202020204" pitchFamily="34" charset="0"/>
              <a:ea typeface="+mn-ea"/>
              <a:cs typeface="Arial" panose="020B0604020202020204" pitchFamily="34" charset="0"/>
            </a:endParaRPr>
          </a:p>
          <a:p>
            <a:pPr defTabSz="621792">
              <a:spcBef>
                <a:spcPct val="0"/>
              </a:spcBef>
              <a:spcAft>
                <a:spcPts val="600"/>
              </a:spcAft>
              <a:buNone/>
            </a:pPr>
            <a:endParaRPr lang="en-US" alt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88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699713" y="120361"/>
            <a:ext cx="9807866" cy="1357709"/>
          </a:xfrm>
        </p:spPr>
        <p:txBody>
          <a:bodyPr vert="horz" lIns="91440" tIns="45720" rIns="91440" bIns="45720" rtlCol="0" anchor="ctr">
            <a:noAutofit/>
          </a:bodyPr>
          <a:lstStyle/>
          <a:p>
            <a:r>
              <a:rPr lang="en-US" altLang="en-US" sz="3600" b="1" dirty="0">
                <a:ln w="0"/>
                <a:solidFill>
                  <a:schemeClr val="bg1"/>
                </a:solidFill>
                <a:latin typeface="Arial" panose="020B0604020202020204" pitchFamily="34" charset="0"/>
                <a:cs typeface="Arial" panose="020B0604020202020204" pitchFamily="34" charset="0"/>
              </a:rPr>
              <a:t>Questions for Patients</a:t>
            </a:r>
            <a:br>
              <a:rPr lang="en-US" altLang="en-US" sz="3600" b="1" dirty="0">
                <a:ln w="0"/>
                <a:solidFill>
                  <a:schemeClr val="bg1"/>
                </a:solidFill>
                <a:latin typeface="Arial" panose="020B0604020202020204" pitchFamily="34" charset="0"/>
                <a:cs typeface="Arial" panose="020B0604020202020204" pitchFamily="34" charset="0"/>
              </a:rPr>
            </a:br>
            <a:r>
              <a:rPr lang="en-US" altLang="en-US" sz="3600" b="1" dirty="0">
                <a:ln w="0"/>
                <a:solidFill>
                  <a:schemeClr val="bg1"/>
                </a:solidFill>
                <a:latin typeface="Arial" panose="020B0604020202020204" pitchFamily="34" charset="0"/>
                <a:cs typeface="Arial" panose="020B0604020202020204" pitchFamily="34" charset="0"/>
              </a:rPr>
              <a:t>*</a:t>
            </a:r>
            <a:r>
              <a:rPr lang="en-US" altLang="en-US" sz="2800" b="1" dirty="0">
                <a:ln w="0"/>
                <a:solidFill>
                  <a:schemeClr val="bg1"/>
                </a:solidFill>
                <a:latin typeface="Arial" panose="020B0604020202020204" pitchFamily="34" charset="0"/>
                <a:cs typeface="Arial" panose="020B0604020202020204" pitchFamily="34" charset="0"/>
              </a:rPr>
              <a:t>Do NOT delay irrigation to take patient history*</a:t>
            </a:r>
            <a:endParaRPr lang="en-US" altLang="en-US" sz="2800" b="1" dirty="0">
              <a:solidFill>
                <a:srgbClr val="FFFFFF"/>
              </a:solidFill>
              <a:latin typeface="Arial" panose="020B0604020202020204" pitchFamily="34" charset="0"/>
              <a:cs typeface="Arial" panose="020B0604020202020204" pitchFamily="34" charset="0"/>
            </a:endParaRPr>
          </a:p>
        </p:txBody>
      </p:sp>
      <p:sp>
        <p:nvSpPr>
          <p:cNvPr id="45059" name="Rectangle 3"/>
          <p:cNvSpPr>
            <a:spLocks noChangeArrowheads="1"/>
          </p:cNvSpPr>
          <p:nvPr/>
        </p:nvSpPr>
        <p:spPr>
          <a:xfrm>
            <a:off x="952517" y="1799819"/>
            <a:ext cx="10049256" cy="634333"/>
          </a:xfrm>
          <a:prstGeom prst="rect">
            <a:avLst/>
          </a:prstGeom>
        </p:spPr>
        <p:txBody>
          <a:bodyPr>
            <a:normAutofit/>
          </a:bodyPr>
          <a:lstStyle/>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3FEC65F-848D-763B-9B53-C607CEDDFDB8}"/>
              </a:ext>
            </a:extLst>
          </p:cNvPr>
          <p:cNvSpPr txBox="1"/>
          <p:nvPr/>
        </p:nvSpPr>
        <p:spPr>
          <a:xfrm>
            <a:off x="1147864" y="2344366"/>
            <a:ext cx="9533106" cy="3139321"/>
          </a:xfrm>
          <a:prstGeom prst="rect">
            <a:avLst/>
          </a:prstGeom>
          <a:noFill/>
        </p:spPr>
        <p:txBody>
          <a:bodyPr wrap="square" rtlCol="0">
            <a:spAutoFit/>
          </a:bodyPr>
          <a:lstStyle/>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When did injury occur?</a:t>
            </a:r>
          </a:p>
          <a:p>
            <a:endParaRPr lang="en-US" alt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What substance was involved?</a:t>
            </a:r>
          </a:p>
          <a:p>
            <a:pPr marL="342900" indent="-34290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Is the patient on any medication?</a:t>
            </a:r>
          </a:p>
          <a:p>
            <a:pPr marL="342900" indent="-342900">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Was the patient wearing safety glasses when injury occurred?</a:t>
            </a:r>
          </a:p>
          <a:p>
            <a:pPr marL="342900" indent="-342900">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Are there any other injuries?</a:t>
            </a:r>
          </a:p>
          <a:p>
            <a:pPr marL="342900" indent="-342900">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Did patient receive any prior treatment?</a:t>
            </a:r>
            <a:endParaRPr lang="en-US" altLang="en-US" sz="1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8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71" name="Rectangle 45070">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3" name="Rectangle 45072">
            <a:extLst>
              <a:ext uri="{FF2B5EF4-FFF2-40B4-BE49-F238E27FC236}">
                <a16:creationId xmlns:a16="http://schemas.microsoft.com/office/drawing/2014/main" id="{33B9C452-2C6E-4D52-8FC7-669291EE9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5" name="Rectangle 45074">
            <a:extLst>
              <a:ext uri="{FF2B5EF4-FFF2-40B4-BE49-F238E27FC236}">
                <a16:creationId xmlns:a16="http://schemas.microsoft.com/office/drawing/2014/main" id="{34E1CC44-1B7F-472B-B668-B4F2F4723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7" name="Rectangle 45076">
            <a:extLst>
              <a:ext uri="{FF2B5EF4-FFF2-40B4-BE49-F238E27FC236}">
                <a16:creationId xmlns:a16="http://schemas.microsoft.com/office/drawing/2014/main" id="{B5BAD077-4A41-458D-9909-1A108699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6"/>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9" name="Rectangle 45078">
            <a:extLst>
              <a:ext uri="{FF2B5EF4-FFF2-40B4-BE49-F238E27FC236}">
                <a16:creationId xmlns:a16="http://schemas.microsoft.com/office/drawing/2014/main" id="{F1FC21CE-01FD-49CC-BAFC-06F38B34B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p:cNvSpPr>
            <a:spLocks noGrp="1" noChangeArrowheads="1"/>
          </p:cNvSpPr>
          <p:nvPr>
            <p:ph type="title"/>
          </p:nvPr>
        </p:nvSpPr>
        <p:spPr>
          <a:xfrm>
            <a:off x="699714" y="-122250"/>
            <a:ext cx="8219697" cy="1740956"/>
          </a:xfrm>
        </p:spPr>
        <p:txBody>
          <a:bodyPr vert="horz" lIns="91440" tIns="45720" rIns="91440" bIns="45720" rtlCol="0" anchor="ctr">
            <a:noAutofit/>
          </a:bodyPr>
          <a:lstStyle/>
          <a:p>
            <a:r>
              <a:rPr lang="en-US" altLang="en-US" sz="4000" b="1" dirty="0">
                <a:solidFill>
                  <a:srgbClr val="FFFFFF"/>
                </a:solidFill>
                <a:latin typeface="Arial" panose="020B0604020202020204" pitchFamily="34" charset="0"/>
                <a:cs typeface="Arial" panose="020B0604020202020204" pitchFamily="34" charset="0"/>
              </a:rPr>
              <a:t>Lactated Ringer’s 			</a:t>
            </a:r>
            <a:br>
              <a:rPr lang="en-US" altLang="en-US" sz="4000" b="1" dirty="0">
                <a:solidFill>
                  <a:srgbClr val="FFFFFF"/>
                </a:solidFill>
                <a:latin typeface="Arial" panose="020B0604020202020204" pitchFamily="34" charset="0"/>
                <a:cs typeface="Arial" panose="020B0604020202020204" pitchFamily="34" charset="0"/>
              </a:rPr>
            </a:br>
            <a:r>
              <a:rPr lang="en-US" altLang="en-US" sz="4000" b="1" dirty="0">
                <a:solidFill>
                  <a:srgbClr val="FFFFFF"/>
                </a:solidFill>
                <a:latin typeface="Arial" panose="020B0604020202020204" pitchFamily="34" charset="0"/>
                <a:cs typeface="Arial" panose="020B0604020202020204" pitchFamily="34" charset="0"/>
              </a:rPr>
              <a:t>			vs. Normal Saline</a:t>
            </a:r>
          </a:p>
        </p:txBody>
      </p:sp>
      <p:sp>
        <p:nvSpPr>
          <p:cNvPr id="3" name="TextBox 2"/>
          <p:cNvSpPr txBox="1"/>
          <p:nvPr/>
        </p:nvSpPr>
        <p:spPr>
          <a:xfrm>
            <a:off x="2174934" y="2678043"/>
            <a:ext cx="4399602" cy="1538193"/>
          </a:xfrm>
          <a:prstGeom prst="rect">
            <a:avLst/>
          </a:prstGeom>
        </p:spPr>
        <p:txBody>
          <a:bodyPr vert="horz" lIns="91440" tIns="45720" rIns="91440" bIns="45720" rtlCol="0" anchor="ctr">
            <a:noAutofit/>
          </a:bodyPr>
          <a:lstStyle/>
          <a:p>
            <a:pPr marL="0" lvl="1">
              <a:lnSpc>
                <a:spcPct val="90000"/>
              </a:lnSpc>
              <a:spcBef>
                <a:spcPts val="1000"/>
              </a:spcBef>
              <a:spcAft>
                <a:spcPts val="600"/>
              </a:spcAft>
            </a:pPr>
            <a:r>
              <a:rPr lang="en-US" altLang="en-US" sz="1600" dirty="0"/>
              <a:t>pH of tears:  approximately 6.5 to 7.6</a:t>
            </a:r>
          </a:p>
          <a:p>
            <a:pPr marL="0" lvl="1">
              <a:lnSpc>
                <a:spcPct val="90000"/>
              </a:lnSpc>
              <a:spcBef>
                <a:spcPts val="1000"/>
              </a:spcBef>
              <a:spcAft>
                <a:spcPts val="600"/>
              </a:spcAft>
            </a:pPr>
            <a:r>
              <a:rPr lang="en-US" altLang="en-US" sz="1600" dirty="0"/>
              <a:t>pH of lactated Ringer’s:  6.0 to 7.5</a:t>
            </a:r>
          </a:p>
          <a:p>
            <a:pPr marL="0" lvl="1">
              <a:lnSpc>
                <a:spcPct val="90000"/>
              </a:lnSpc>
              <a:spcBef>
                <a:spcPts val="1000"/>
              </a:spcBef>
              <a:spcAft>
                <a:spcPts val="600"/>
              </a:spcAft>
            </a:pPr>
            <a:r>
              <a:rPr lang="en-US" altLang="en-US" sz="1600" dirty="0"/>
              <a:t>pH of </a:t>
            </a:r>
            <a:r>
              <a:rPr lang="en-US" altLang="en-US" sz="1600" dirty="0">
                <a:latin typeface="Arial" panose="020B0604020202020204" pitchFamily="34" charset="0"/>
                <a:cs typeface="Arial" panose="020B0604020202020204" pitchFamily="34" charset="0"/>
              </a:rPr>
              <a:t>Normal</a:t>
            </a:r>
            <a:r>
              <a:rPr lang="en-US" altLang="en-US" sz="1600" dirty="0"/>
              <a:t> Saline:  4.5 to 7.0</a:t>
            </a:r>
          </a:p>
          <a:p>
            <a:pPr>
              <a:lnSpc>
                <a:spcPct val="90000"/>
              </a:lnSpc>
              <a:spcBef>
                <a:spcPts val="1000"/>
              </a:spcBef>
              <a:spcAft>
                <a:spcPts val="600"/>
              </a:spcAft>
            </a:pPr>
            <a:endParaRPr lang="en-US" sz="1400" dirty="0"/>
          </a:p>
        </p:txBody>
      </p:sp>
      <p:sp>
        <p:nvSpPr>
          <p:cNvPr id="45059" name="Rectangle 3"/>
          <p:cNvSpPr>
            <a:spLocks noChangeArrowheads="1"/>
          </p:cNvSpPr>
          <p:nvPr/>
        </p:nvSpPr>
        <p:spPr>
          <a:xfrm>
            <a:off x="1071372" y="1831208"/>
            <a:ext cx="10049256" cy="634333"/>
          </a:xfrm>
          <a:prstGeom prst="rect">
            <a:avLst/>
          </a:prstGeom>
        </p:spPr>
        <p:txBody>
          <a:bodyPr>
            <a:normAutofit fontScale="92500" lnSpcReduction="20000"/>
          </a:bodyPr>
          <a:lstStyle/>
          <a:p>
            <a:pPr defTabSz="658368">
              <a:spcAft>
                <a:spcPts val="600"/>
              </a:spcAft>
            </a:pPr>
            <a:r>
              <a:rPr lang="en-US" altLang="en-US" sz="1900" b="1" i="1" kern="1200" dirty="0">
                <a:latin typeface="Arial" panose="020B0604020202020204" pitchFamily="34" charset="0"/>
                <a:ea typeface="+mn-ea"/>
                <a:cs typeface="Arial" panose="020B0604020202020204" pitchFamily="34" charset="0"/>
              </a:rPr>
              <a:t>MorTan, recommends the use of lactated Ringer’s (Hartmann’s Solution) because it the pH is closer to that of the tears</a:t>
            </a:r>
          </a:p>
          <a:p>
            <a:pPr defTabSz="658368">
              <a:spcAft>
                <a:spcPts val="600"/>
              </a:spcAft>
            </a:pPr>
            <a:endParaRPr lang="en-US" altLang="en-US" b="1" kern="1200" dirty="0">
              <a:latin typeface="Arial" panose="020B0604020202020204" pitchFamily="34" charset="0"/>
              <a:ea typeface="+mn-ea"/>
              <a:cs typeface="Arial" panose="020B0604020202020204" pitchFamily="34" charset="0"/>
            </a:endParaRPr>
          </a:p>
          <a:p>
            <a:pPr marL="329184" lvl="1" defTabSz="658368">
              <a:spcAft>
                <a:spcPts val="600"/>
              </a:spcAft>
            </a:pPr>
            <a:endParaRPr lang="en-US" altLang="en-US" b="1" kern="1200" dirty="0">
              <a:solidFill>
                <a:schemeClr val="tx1"/>
              </a:solidFill>
              <a:latin typeface="Arial" panose="020B0604020202020204" pitchFamily="34" charset="0"/>
              <a:ea typeface="+mn-ea"/>
              <a:cs typeface="Arial" panose="020B0604020202020204" pitchFamily="34" charset="0"/>
            </a:endParaRPr>
          </a:p>
          <a:p>
            <a:pPr lvl="1">
              <a:spcAft>
                <a:spcPts val="600"/>
              </a:spcAft>
            </a:pPr>
            <a:endParaRPr lang="en-US" altLang="en-US" b="1" dirty="0">
              <a:latin typeface="Arial" panose="020B0604020202020204" pitchFamily="34" charset="0"/>
              <a:cs typeface="Arial" panose="020B0604020202020204" pitchFamily="34" charset="0"/>
            </a:endParaRPr>
          </a:p>
        </p:txBody>
      </p:sp>
      <p:sp>
        <p:nvSpPr>
          <p:cNvPr id="5" name="TextBox 4"/>
          <p:cNvSpPr txBox="1"/>
          <p:nvPr/>
        </p:nvSpPr>
        <p:spPr>
          <a:xfrm>
            <a:off x="1071372" y="4144096"/>
            <a:ext cx="5880389" cy="1035348"/>
          </a:xfrm>
          <a:prstGeom prst="rect">
            <a:avLst/>
          </a:prstGeom>
          <a:noFill/>
        </p:spPr>
        <p:txBody>
          <a:bodyPr wrap="square" rtlCol="0">
            <a:spAutoFit/>
          </a:bodyPr>
          <a:lstStyle/>
          <a:p>
            <a:pPr defTabSz="658368">
              <a:spcAft>
                <a:spcPts val="600"/>
              </a:spcAft>
            </a:pPr>
            <a:r>
              <a:rPr lang="en-US" altLang="en-US" b="1" kern="1200" dirty="0">
                <a:solidFill>
                  <a:schemeClr val="tx1"/>
                </a:solidFill>
                <a:latin typeface="Arial" panose="020B0604020202020204" pitchFamily="34" charset="0"/>
                <a:ea typeface="+mn-ea"/>
                <a:cs typeface="Arial" panose="020B0604020202020204" pitchFamily="34" charset="0"/>
              </a:rPr>
              <a:t>Buffering capacity</a:t>
            </a:r>
          </a:p>
          <a:p>
            <a:pPr defTabSz="658368">
              <a:spcAft>
                <a:spcPts val="600"/>
              </a:spcAft>
            </a:pPr>
            <a:r>
              <a:rPr lang="en-US" altLang="en-US" sz="1728" b="1" kern="1200" dirty="0">
                <a:solidFill>
                  <a:schemeClr val="tx1"/>
                </a:solidFill>
                <a:effectLst>
                  <a:outerShdw blurRad="50800" dist="50800" dir="5400000" algn="ctr" rotWithShape="0">
                    <a:schemeClr val="bg1">
                      <a:alpha val="98000"/>
                    </a:schemeClr>
                  </a:outerShdw>
                </a:effectLst>
                <a:latin typeface="Arial" panose="020B0604020202020204" pitchFamily="34" charset="0"/>
                <a:ea typeface="+mn-ea"/>
                <a:cs typeface="Arial" panose="020B0604020202020204" pitchFamily="34" charset="0"/>
              </a:rPr>
              <a:t>   </a:t>
            </a:r>
            <a:r>
              <a:rPr lang="en-US" altLang="en-US" sz="1600" kern="1200" dirty="0">
                <a:latin typeface="Arial" panose="020B0604020202020204" pitchFamily="34" charset="0"/>
                <a:ea typeface="+mn-ea"/>
                <a:cs typeface="Arial" panose="020B0604020202020204" pitchFamily="34" charset="0"/>
              </a:rPr>
              <a:t>lactated Ringer’s solution returns pH to neutral more quickly</a:t>
            </a:r>
          </a:p>
          <a:p>
            <a:pPr defTabSz="658368">
              <a:spcAft>
                <a:spcPts val="600"/>
              </a:spcAft>
            </a:pPr>
            <a:r>
              <a:rPr lang="en-US" altLang="en-US" sz="1600" kern="1200" dirty="0">
                <a:latin typeface="Arial" panose="020B0604020202020204" pitchFamily="34" charset="0"/>
                <a:ea typeface="+mn-ea"/>
                <a:cs typeface="Arial" panose="020B0604020202020204" pitchFamily="34" charset="0"/>
              </a:rPr>
              <a:t>    with either acidic or basic contaminants*</a:t>
            </a:r>
            <a:endParaRPr lang="en-US" altLang="en-US" sz="1600" dirty="0">
              <a:latin typeface="Arial" panose="020B0604020202020204" pitchFamily="34" charset="0"/>
              <a:cs typeface="Arial" panose="020B0604020202020204" pitchFamily="34" charset="0"/>
            </a:endParaRPr>
          </a:p>
        </p:txBody>
      </p:sp>
      <p:sp>
        <p:nvSpPr>
          <p:cNvPr id="6" name="TextBox 5"/>
          <p:cNvSpPr txBox="1"/>
          <p:nvPr/>
        </p:nvSpPr>
        <p:spPr>
          <a:xfrm>
            <a:off x="1071372" y="5417251"/>
            <a:ext cx="6402330" cy="1281569"/>
          </a:xfrm>
          <a:prstGeom prst="rect">
            <a:avLst/>
          </a:prstGeom>
          <a:noFill/>
        </p:spPr>
        <p:txBody>
          <a:bodyPr wrap="square" rtlCol="0">
            <a:spAutoFit/>
          </a:bodyPr>
          <a:lstStyle/>
          <a:p>
            <a:pPr defTabSz="658368">
              <a:spcAft>
                <a:spcPts val="600"/>
              </a:spcAft>
            </a:pPr>
            <a:r>
              <a:rPr lang="en-US" altLang="en-US" sz="1728" b="1" kern="1200" dirty="0">
                <a:solidFill>
                  <a:schemeClr val="tx1"/>
                </a:solidFill>
                <a:latin typeface="Arial" panose="020B0604020202020204" pitchFamily="34" charset="0"/>
                <a:ea typeface="+mn-ea"/>
                <a:cs typeface="Arial" panose="020B0604020202020204" pitchFamily="34" charset="0"/>
              </a:rPr>
              <a:t>Increased patient tolerance</a:t>
            </a:r>
            <a:br>
              <a:rPr lang="en-US" altLang="en-US" sz="1440" b="1" kern="1200" dirty="0">
                <a:solidFill>
                  <a:schemeClr val="tx1"/>
                </a:solidFill>
                <a:latin typeface="Arial" panose="020B0604020202020204" pitchFamily="34" charset="0"/>
                <a:ea typeface="+mn-ea"/>
                <a:cs typeface="Arial" panose="020B0604020202020204" pitchFamily="34" charset="0"/>
              </a:rPr>
            </a:br>
            <a:r>
              <a:rPr lang="en-US" altLang="en-US" sz="1440" b="1" kern="1200" dirty="0">
                <a:solidFill>
                  <a:schemeClr val="tx1"/>
                </a:solidFill>
                <a:latin typeface="Arial" panose="020B0604020202020204" pitchFamily="34" charset="0"/>
                <a:ea typeface="+mn-ea"/>
                <a:cs typeface="Arial" panose="020B0604020202020204" pitchFamily="34" charset="0"/>
              </a:rPr>
              <a:t>    </a:t>
            </a:r>
            <a:r>
              <a:rPr lang="en-US" altLang="en-US" sz="1600" kern="1200" dirty="0">
                <a:solidFill>
                  <a:schemeClr val="tx1"/>
                </a:solidFill>
                <a:latin typeface="Arial" panose="020B0604020202020204" pitchFamily="34" charset="0"/>
                <a:ea typeface="+mn-ea"/>
                <a:cs typeface="Arial" panose="020B0604020202020204" pitchFamily="34" charset="0"/>
              </a:rPr>
              <a:t>Normal Saline may cause discomfort and/or morphological </a:t>
            </a:r>
          </a:p>
          <a:p>
            <a:pPr defTabSz="658368">
              <a:spcAft>
                <a:spcPts val="600"/>
              </a:spcAft>
            </a:pPr>
            <a:r>
              <a:rPr lang="en-US" altLang="en-US" sz="1600" kern="1200" dirty="0">
                <a:solidFill>
                  <a:schemeClr val="tx1"/>
                </a:solidFill>
                <a:latin typeface="Arial" panose="020B0604020202020204" pitchFamily="34" charset="0"/>
                <a:ea typeface="+mn-ea"/>
                <a:cs typeface="Arial" panose="020B0604020202020204" pitchFamily="34" charset="0"/>
              </a:rPr>
              <a:t>    changes to the eye*</a:t>
            </a:r>
          </a:p>
          <a:p>
            <a:pPr>
              <a:spcAft>
                <a:spcPts val="600"/>
              </a:spcAft>
            </a:pPr>
            <a:endParaRPr lang="en-US" dirty="0"/>
          </a:p>
        </p:txBody>
      </p:sp>
      <p:sp>
        <p:nvSpPr>
          <p:cNvPr id="7" name="TextBox 6"/>
          <p:cNvSpPr txBox="1"/>
          <p:nvPr/>
        </p:nvSpPr>
        <p:spPr>
          <a:xfrm>
            <a:off x="7076157" y="6262638"/>
            <a:ext cx="2775328" cy="313932"/>
          </a:xfrm>
          <a:prstGeom prst="rect">
            <a:avLst/>
          </a:prstGeom>
          <a:noFill/>
        </p:spPr>
        <p:txBody>
          <a:bodyPr wrap="square" rtlCol="0">
            <a:spAutoFit/>
          </a:bodyPr>
          <a:lstStyle/>
          <a:p>
            <a:pPr defTabSz="658368">
              <a:spcAft>
                <a:spcPts val="600"/>
              </a:spcAft>
            </a:pPr>
            <a:r>
              <a:rPr lang="en-US" altLang="en-US" sz="1440" b="1" kern="1200" dirty="0">
                <a:solidFill>
                  <a:schemeClr val="tx1"/>
                </a:solidFill>
                <a:effectLst>
                  <a:outerShdw blurRad="50800" dist="50800" dir="5400000" algn="ctr" rotWithShape="0">
                    <a:schemeClr val="bg1">
                      <a:alpha val="98000"/>
                    </a:schemeClr>
                  </a:outerShdw>
                </a:effectLst>
                <a:latin typeface="Arial" panose="020B0604020202020204" pitchFamily="34" charset="0"/>
                <a:ea typeface="+mn-ea"/>
                <a:cs typeface="Arial" panose="020B0604020202020204" pitchFamily="34" charset="0"/>
              </a:rPr>
              <a:t>*from independent studies</a:t>
            </a:r>
          </a:p>
        </p:txBody>
      </p:sp>
    </p:spTree>
    <p:extLst>
      <p:ext uri="{BB962C8B-B14F-4D97-AF65-F5344CB8AC3E}">
        <p14:creationId xmlns:p14="http://schemas.microsoft.com/office/powerpoint/2010/main" val="1744392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0" name="Rectangle 5325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2" name="Rectangle 5326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4" name="Rectangle 5326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xfrm>
            <a:off x="673769" y="0"/>
            <a:ext cx="11058882" cy="1439533"/>
          </a:xfrm>
        </p:spPr>
        <p:txBody>
          <a:bodyPr>
            <a:normAutofit fontScale="90000"/>
          </a:bodyPr>
          <a:lstStyle/>
          <a:p>
            <a:pPr>
              <a:defRPr/>
            </a:pPr>
            <a:br>
              <a:rPr lang="en-US" sz="5300" b="1" dirty="0">
                <a:solidFill>
                  <a:schemeClr val="bg1"/>
                </a:solidFill>
                <a:latin typeface="Arial" panose="020B0604020202020204" pitchFamily="34" charset="0"/>
                <a:cs typeface="Arial" panose="020B0604020202020204" pitchFamily="34" charset="0"/>
              </a:rPr>
            </a:br>
            <a:r>
              <a:rPr lang="en-US" sz="5300" b="1" dirty="0">
                <a:solidFill>
                  <a:schemeClr val="bg1"/>
                </a:solidFill>
                <a:latin typeface="Arial" panose="020B0604020202020204" pitchFamily="34" charset="0"/>
                <a:cs typeface="Arial" panose="020B0604020202020204" pitchFamily="34" charset="0"/>
              </a:rPr>
              <a:t>Suggestions for the </a:t>
            </a:r>
            <a:br>
              <a:rPr lang="en-US" sz="5300" b="1" dirty="0">
                <a:solidFill>
                  <a:schemeClr val="bg1"/>
                </a:solidFill>
                <a:latin typeface="Arial" panose="020B0604020202020204" pitchFamily="34" charset="0"/>
                <a:cs typeface="Arial" panose="020B0604020202020204" pitchFamily="34" charset="0"/>
              </a:rPr>
            </a:br>
            <a:r>
              <a:rPr lang="en-US" sz="5300" b="1" dirty="0">
                <a:solidFill>
                  <a:schemeClr val="bg1"/>
                </a:solidFill>
                <a:latin typeface="Arial" panose="020B0604020202020204" pitchFamily="34" charset="0"/>
                <a:cs typeface="Arial" panose="020B0604020202020204" pitchFamily="34" charset="0"/>
              </a:rPr>
              <a:t>“Difficult Patient”</a:t>
            </a:r>
            <a:br>
              <a:rPr lang="en-US" sz="4000" b="1" dirty="0">
                <a:solidFill>
                  <a:schemeClr val="bg1"/>
                </a:solidFill>
                <a:latin typeface="Aptos" panose="020B0004020202020204" pitchFamily="34" charset="0"/>
                <a:cs typeface="Arial" pitchFamily="34" charset="0"/>
              </a:rPr>
            </a:br>
            <a:endParaRPr lang="en-US" altLang="en-US" sz="4000" b="1" dirty="0">
              <a:solidFill>
                <a:srgbClr val="FFFFFF"/>
              </a:solidFill>
              <a:latin typeface="Aptos" panose="020B0004020202020204" pitchFamily="34" charset="0"/>
              <a:cs typeface="Arial" panose="020B0604020202020204" pitchFamily="34" charset="0"/>
            </a:endParaRPr>
          </a:p>
        </p:txBody>
      </p:sp>
      <p:sp>
        <p:nvSpPr>
          <p:cNvPr id="53251" name="Rectangle 3"/>
          <p:cNvSpPr>
            <a:spLocks noGrp="1" noChangeArrowheads="1"/>
          </p:cNvSpPr>
          <p:nvPr>
            <p:ph idx="1"/>
          </p:nvPr>
        </p:nvSpPr>
        <p:spPr>
          <a:xfrm>
            <a:off x="1233982" y="1747470"/>
            <a:ext cx="9724031" cy="5110530"/>
          </a:xfrm>
        </p:spPr>
        <p:txBody>
          <a:bodyPr anchor="ctr">
            <a:normAutofit/>
          </a:bodyPr>
          <a:lstStyle/>
          <a:p>
            <a:pPr>
              <a:defRPr/>
            </a:pPr>
            <a:r>
              <a:rPr lang="en-US" sz="1900" dirty="0">
                <a:latin typeface="Arial" pitchFamily="34" charset="0"/>
                <a:cs typeface="Arial" pitchFamily="34" charset="0"/>
              </a:rPr>
              <a:t>Reassure the patient: insertion will </a:t>
            </a:r>
            <a:r>
              <a:rPr lang="en-US" sz="1900" u="sng" dirty="0">
                <a:latin typeface="Arial" panose="020B0604020202020204" pitchFamily="34" charset="0"/>
                <a:cs typeface="Arial" pitchFamily="34" charset="0"/>
              </a:rPr>
              <a:t>quickly</a:t>
            </a:r>
            <a:r>
              <a:rPr lang="en-US" sz="1900" dirty="0">
                <a:latin typeface="Arial" pitchFamily="34" charset="0"/>
                <a:cs typeface="Arial" pitchFamily="34" charset="0"/>
              </a:rPr>
              <a:t> relieve pain.</a:t>
            </a:r>
          </a:p>
          <a:p>
            <a:pPr algn="ctr">
              <a:defRPr/>
            </a:pPr>
            <a:r>
              <a:rPr lang="en-US" sz="1900" b="1" i="1" dirty="0">
                <a:solidFill>
                  <a:srgbClr val="C00000"/>
                </a:solidFill>
                <a:latin typeface="Arial" panose="020B0604020202020204" pitchFamily="34" charset="0"/>
                <a:cs typeface="Arial" pitchFamily="34" charset="0"/>
              </a:rPr>
              <a:t>Seconds count!</a:t>
            </a:r>
          </a:p>
          <a:p>
            <a:pPr>
              <a:defRPr/>
            </a:pPr>
            <a:r>
              <a:rPr lang="en-US" sz="1900" dirty="0">
                <a:latin typeface="Arial" pitchFamily="34" charset="0"/>
                <a:cs typeface="Arial" pitchFamily="34" charset="0"/>
              </a:rPr>
              <a:t>The irrigating solution provides cooling and soothing sensation</a:t>
            </a:r>
          </a:p>
          <a:p>
            <a:pPr>
              <a:defRPr/>
            </a:pPr>
            <a:r>
              <a:rPr lang="en-US" sz="1900" dirty="0">
                <a:latin typeface="Arial" pitchFamily="34" charset="0"/>
                <a:cs typeface="Arial" pitchFamily="34" charset="0"/>
              </a:rPr>
              <a:t>Any delay will cause further damage  </a:t>
            </a:r>
          </a:p>
          <a:p>
            <a:pPr>
              <a:defRPr/>
            </a:pPr>
            <a:r>
              <a:rPr lang="en-US" sz="1900" dirty="0">
                <a:latin typeface="Arial" pitchFamily="34" charset="0"/>
                <a:cs typeface="Arial" pitchFamily="34" charset="0"/>
              </a:rPr>
              <a:t>The injured cornea is protected from “squeegee” action of eyelids each time the patient blinks</a:t>
            </a:r>
          </a:p>
          <a:p>
            <a:pPr>
              <a:defRPr/>
            </a:pPr>
            <a:r>
              <a:rPr lang="en-US" sz="1900" dirty="0">
                <a:latin typeface="Arial" pitchFamily="34" charset="0"/>
                <a:cs typeface="Arial" pitchFamily="34" charset="0"/>
              </a:rPr>
              <a:t>Remind them their eyes may be closed during procedure, usually this is more comfortable for them</a:t>
            </a:r>
          </a:p>
          <a:p>
            <a:pPr>
              <a:defRPr/>
            </a:pPr>
            <a:r>
              <a:rPr lang="en-US" sz="1900" dirty="0">
                <a:latin typeface="Arial" pitchFamily="34" charset="0"/>
                <a:cs typeface="Arial" pitchFamily="34" charset="0"/>
              </a:rPr>
              <a:t>Chemicals may generate heat when mixed with water- irrigation will cool the eye	</a:t>
            </a:r>
          </a:p>
          <a:p>
            <a:pPr>
              <a:defRPr/>
            </a:pPr>
            <a:r>
              <a:rPr lang="en-US" sz="1900" dirty="0">
                <a:latin typeface="Arial" pitchFamily="34" charset="0"/>
                <a:cs typeface="Arial" pitchFamily="34" charset="0"/>
              </a:rPr>
              <a:t>A topical anesthetic may help relieve anxiety.  Additional anesthetic may be instilled without removing lens.  Pinch tubing and instill drop into medial canthus</a:t>
            </a:r>
            <a:endParaRPr lang="en-US" sz="1900" i="1" dirty="0">
              <a:latin typeface="Arial" panose="020B0604020202020204" pitchFamily="34" charset="0"/>
              <a:cs typeface="Arial" pitchFamily="34" charset="0"/>
            </a:endParaRPr>
          </a:p>
          <a:p>
            <a:pPr>
              <a:defRPr/>
            </a:pPr>
            <a:r>
              <a:rPr lang="en-US" sz="1900" i="1" dirty="0">
                <a:latin typeface="Arial" panose="020B0604020202020204" pitchFamily="34" charset="0"/>
                <a:cs typeface="Arial" pitchFamily="34" charset="0"/>
              </a:rPr>
              <a:t>Remember: </a:t>
            </a:r>
            <a:r>
              <a:rPr lang="en-US" sz="1900" dirty="0">
                <a:latin typeface="Arial" panose="020B0604020202020204" pitchFamily="34" charset="0"/>
                <a:cs typeface="Arial" pitchFamily="34" charset="0"/>
              </a:rPr>
              <a:t>The Morgan Lens does not touch the cornea, it is designed to vault the cornea</a:t>
            </a:r>
            <a:endParaRPr lang="en-US" sz="16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B4496E1F-327E-B662-F899-7F6977500A3F}"/>
            </a:ext>
          </a:extLst>
        </p:cNvPr>
        <p:cNvGrpSpPr/>
        <p:nvPr/>
      </p:nvGrpSpPr>
      <p:grpSpPr>
        <a:xfrm>
          <a:off x="0" y="0"/>
          <a:ext cx="0" cy="0"/>
          <a:chOff x="0" y="0"/>
          <a:chExt cx="0" cy="0"/>
        </a:xfrm>
      </p:grpSpPr>
      <p:sp useBgFill="1">
        <p:nvSpPr>
          <p:cNvPr id="53305" name="Rectangle 53304">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06" name="Rectangle 53305">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07" name="Rectangle 53306">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08" name="Rectangle 53307">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Rectangle 2">
            <a:extLst>
              <a:ext uri="{FF2B5EF4-FFF2-40B4-BE49-F238E27FC236}">
                <a16:creationId xmlns:a16="http://schemas.microsoft.com/office/drawing/2014/main" id="{9E804202-65BB-3F71-2D0E-37A2B9721429}"/>
              </a:ext>
            </a:extLst>
          </p:cNvPr>
          <p:cNvSpPr>
            <a:spLocks noGrp="1" noChangeArrowheads="1"/>
          </p:cNvSpPr>
          <p:nvPr>
            <p:ph type="title"/>
          </p:nvPr>
        </p:nvSpPr>
        <p:spPr>
          <a:xfrm>
            <a:off x="764088" y="302699"/>
            <a:ext cx="10823889" cy="1272762"/>
          </a:xfrm>
        </p:spPr>
        <p:txBody>
          <a:bodyPr anchor="ctr">
            <a:normAutofit/>
          </a:bodyPr>
          <a:lstStyle/>
          <a:p>
            <a:pPr>
              <a:defRPr/>
            </a:pPr>
            <a:r>
              <a:rPr lang="en-US" sz="4800" b="1" dirty="0">
                <a:solidFill>
                  <a:srgbClr val="FFFFFF"/>
                </a:solidFill>
                <a:latin typeface="Arial" panose="020B0604020202020204" pitchFamily="34" charset="0"/>
                <a:cs typeface="Arial" panose="020B0604020202020204" pitchFamily="34" charset="0"/>
              </a:rPr>
              <a:t>Morgan Lens Products </a:t>
            </a:r>
            <a:br>
              <a:rPr lang="en-US" sz="3100" b="1" dirty="0">
                <a:solidFill>
                  <a:srgbClr val="FFFFFF"/>
                </a:solidFill>
                <a:latin typeface="Arial" pitchFamily="34" charset="0"/>
                <a:cs typeface="Arial" pitchFamily="34" charset="0"/>
              </a:rPr>
            </a:br>
            <a:endParaRPr lang="en-US" altLang="en-US" sz="3100" b="1" dirty="0">
              <a:solidFill>
                <a:srgbClr val="FFFFFF"/>
              </a:solidFill>
              <a:latin typeface="Arial" panose="020B0604020202020204" pitchFamily="34" charset="0"/>
              <a:cs typeface="Arial" panose="020B0604020202020204" pitchFamily="34" charset="0"/>
            </a:endParaRPr>
          </a:p>
        </p:txBody>
      </p:sp>
      <p:pic>
        <p:nvPicPr>
          <p:cNvPr id="7" name="Picture 6" descr="A green plastic wrapper with a white tip&#10;&#10;AI-generated content may be incorrect.">
            <a:extLst>
              <a:ext uri="{FF2B5EF4-FFF2-40B4-BE49-F238E27FC236}">
                <a16:creationId xmlns:a16="http://schemas.microsoft.com/office/drawing/2014/main" id="{AABA0B75-5D63-EA5A-0ACD-195C386889BB}"/>
              </a:ext>
            </a:extLst>
          </p:cNvPr>
          <p:cNvPicPr>
            <a:picLocks noChangeAspect="1"/>
          </p:cNvPicPr>
          <p:nvPr/>
        </p:nvPicPr>
        <p:blipFill>
          <a:blip r:embed="rId3">
            <a:extLst>
              <a:ext uri="{28A0092B-C50C-407E-A947-70E740481C1C}">
                <a14:useLocalDpi xmlns:a14="http://schemas.microsoft.com/office/drawing/2010/main" val="0"/>
              </a:ext>
            </a:extLst>
          </a:blip>
          <a:srcRect t="13841" r="-2" b="6157"/>
          <a:stretch>
            <a:fillRect/>
          </a:stretch>
        </p:blipFill>
        <p:spPr>
          <a:xfrm>
            <a:off x="3438068" y="2406870"/>
            <a:ext cx="2252796" cy="2277066"/>
          </a:xfrm>
          <a:prstGeom prst="rect">
            <a:avLst/>
          </a:prstGeom>
        </p:spPr>
      </p:pic>
      <p:pic>
        <p:nvPicPr>
          <p:cNvPr id="5" name="Picture 4" descr="A close-up of a pair of eye lenses&#10;&#10;AI-generated content may be incorrect.">
            <a:extLst>
              <a:ext uri="{FF2B5EF4-FFF2-40B4-BE49-F238E27FC236}">
                <a16:creationId xmlns:a16="http://schemas.microsoft.com/office/drawing/2014/main" id="{B4D57658-BF1F-A8BB-4CCA-D996D10DC091}"/>
              </a:ext>
            </a:extLst>
          </p:cNvPr>
          <p:cNvPicPr>
            <a:picLocks noChangeAspect="1"/>
          </p:cNvPicPr>
          <p:nvPr/>
        </p:nvPicPr>
        <p:blipFill>
          <a:blip r:embed="rId4">
            <a:extLst>
              <a:ext uri="{28A0092B-C50C-407E-A947-70E740481C1C}">
                <a14:useLocalDpi xmlns:a14="http://schemas.microsoft.com/office/drawing/2010/main" val="0"/>
              </a:ext>
            </a:extLst>
          </a:blip>
          <a:srcRect t="751" r="-4" b="745"/>
          <a:stretch>
            <a:fillRect/>
          </a:stretch>
        </p:blipFill>
        <p:spPr>
          <a:xfrm>
            <a:off x="9310910" y="2403738"/>
            <a:ext cx="2277067" cy="2280198"/>
          </a:xfrm>
          <a:prstGeom prst="rect">
            <a:avLst/>
          </a:prstGeom>
        </p:spPr>
      </p:pic>
      <p:pic>
        <p:nvPicPr>
          <p:cNvPr id="2" name="Picture 1" descr="A white tube with a round cap&#10;&#10;AI-generated content may be incorrect.">
            <a:extLst>
              <a:ext uri="{FF2B5EF4-FFF2-40B4-BE49-F238E27FC236}">
                <a16:creationId xmlns:a16="http://schemas.microsoft.com/office/drawing/2014/main" id="{9AB5EEC9-E9AA-969B-7323-C0C09741E81C}"/>
              </a:ext>
            </a:extLst>
          </p:cNvPr>
          <p:cNvPicPr>
            <a:picLocks noChangeAspect="1"/>
          </p:cNvPicPr>
          <p:nvPr/>
        </p:nvPicPr>
        <p:blipFill>
          <a:blip r:embed="rId5">
            <a:extLst>
              <a:ext uri="{28A0092B-C50C-407E-A947-70E740481C1C}">
                <a14:useLocalDpi xmlns:a14="http://schemas.microsoft.com/office/drawing/2010/main" val="0"/>
              </a:ext>
            </a:extLst>
          </a:blip>
          <a:srcRect r="-6" b="-6"/>
          <a:stretch>
            <a:fillRect/>
          </a:stretch>
        </p:blipFill>
        <p:spPr>
          <a:xfrm>
            <a:off x="489512" y="2406870"/>
            <a:ext cx="2252812" cy="2252812"/>
          </a:xfrm>
          <a:prstGeom prst="rect">
            <a:avLst/>
          </a:prstGeom>
        </p:spPr>
      </p:pic>
      <p:pic>
        <p:nvPicPr>
          <p:cNvPr id="3" name="Picture 2" descr="A medical equipment with a tube&#10;&#10;AI-generated content may be incorrect.">
            <a:extLst>
              <a:ext uri="{FF2B5EF4-FFF2-40B4-BE49-F238E27FC236}">
                <a16:creationId xmlns:a16="http://schemas.microsoft.com/office/drawing/2014/main" id="{E9CD0B81-7BDF-68E6-0202-C312455DA19C}"/>
              </a:ext>
            </a:extLst>
          </p:cNvPr>
          <p:cNvPicPr>
            <a:picLocks noChangeAspect="1"/>
          </p:cNvPicPr>
          <p:nvPr/>
        </p:nvPicPr>
        <p:blipFill>
          <a:blip r:embed="rId6">
            <a:extLst>
              <a:ext uri="{28A0092B-C50C-407E-A947-70E740481C1C}">
                <a14:useLocalDpi xmlns:a14="http://schemas.microsoft.com/office/drawing/2010/main" val="0"/>
              </a:ext>
            </a:extLst>
          </a:blip>
          <a:srcRect r="-6" b="-6"/>
          <a:stretch>
            <a:fillRect/>
          </a:stretch>
        </p:blipFill>
        <p:spPr>
          <a:xfrm>
            <a:off x="6386609" y="2406870"/>
            <a:ext cx="2252812" cy="2280198"/>
          </a:xfrm>
          <a:prstGeom prst="rect">
            <a:avLst/>
          </a:prstGeom>
        </p:spPr>
      </p:pic>
      <p:sp>
        <p:nvSpPr>
          <p:cNvPr id="8" name="TextBox 7">
            <a:extLst>
              <a:ext uri="{FF2B5EF4-FFF2-40B4-BE49-F238E27FC236}">
                <a16:creationId xmlns:a16="http://schemas.microsoft.com/office/drawing/2014/main" id="{DB45A2F8-72F5-E380-6FB1-BAAFC259D231}"/>
              </a:ext>
            </a:extLst>
          </p:cNvPr>
          <p:cNvSpPr txBox="1"/>
          <p:nvPr/>
        </p:nvSpPr>
        <p:spPr>
          <a:xfrm>
            <a:off x="489513" y="4868027"/>
            <a:ext cx="2252812" cy="369332"/>
          </a:xfrm>
          <a:prstGeom prst="rect">
            <a:avLst/>
          </a:prstGeom>
          <a:noFill/>
        </p:spPr>
        <p:txBody>
          <a:bodyPr wrap="square" rtlCol="0">
            <a:spAutoFit/>
          </a:bodyPr>
          <a:lstStyle/>
          <a:p>
            <a:pPr algn="ctr"/>
            <a:r>
              <a:rPr lang="en-US" b="1" dirty="0"/>
              <a:t>Morgan Lens</a:t>
            </a:r>
          </a:p>
        </p:txBody>
      </p:sp>
      <p:sp>
        <p:nvSpPr>
          <p:cNvPr id="11" name="TextBox 10">
            <a:extLst>
              <a:ext uri="{FF2B5EF4-FFF2-40B4-BE49-F238E27FC236}">
                <a16:creationId xmlns:a16="http://schemas.microsoft.com/office/drawing/2014/main" id="{060C821A-0AB4-5A1F-0429-905F6151863F}"/>
              </a:ext>
            </a:extLst>
          </p:cNvPr>
          <p:cNvSpPr txBox="1"/>
          <p:nvPr/>
        </p:nvSpPr>
        <p:spPr>
          <a:xfrm>
            <a:off x="3438052" y="4868027"/>
            <a:ext cx="2252811" cy="369332"/>
          </a:xfrm>
          <a:prstGeom prst="rect">
            <a:avLst/>
          </a:prstGeom>
          <a:noFill/>
        </p:spPr>
        <p:txBody>
          <a:bodyPr wrap="square" rtlCol="0">
            <a:spAutoFit/>
          </a:bodyPr>
          <a:lstStyle/>
          <a:p>
            <a:pPr algn="ctr"/>
            <a:r>
              <a:rPr lang="en-US" b="1" dirty="0"/>
              <a:t>Medi-Duct</a:t>
            </a:r>
          </a:p>
        </p:txBody>
      </p:sp>
      <p:sp>
        <p:nvSpPr>
          <p:cNvPr id="12" name="TextBox 11">
            <a:extLst>
              <a:ext uri="{FF2B5EF4-FFF2-40B4-BE49-F238E27FC236}">
                <a16:creationId xmlns:a16="http://schemas.microsoft.com/office/drawing/2014/main" id="{B82BA86B-C3B8-2466-576F-043419FD70A3}"/>
              </a:ext>
            </a:extLst>
          </p:cNvPr>
          <p:cNvSpPr txBox="1"/>
          <p:nvPr/>
        </p:nvSpPr>
        <p:spPr>
          <a:xfrm>
            <a:off x="6386590" y="4868027"/>
            <a:ext cx="2252831" cy="369332"/>
          </a:xfrm>
          <a:prstGeom prst="rect">
            <a:avLst/>
          </a:prstGeom>
          <a:noFill/>
        </p:spPr>
        <p:txBody>
          <a:bodyPr wrap="square" rtlCol="0">
            <a:spAutoFit/>
          </a:bodyPr>
          <a:lstStyle/>
          <a:p>
            <a:pPr algn="ctr"/>
            <a:r>
              <a:rPr lang="en-US" b="1" dirty="0"/>
              <a:t>Delivery Set</a:t>
            </a:r>
          </a:p>
        </p:txBody>
      </p:sp>
      <p:sp>
        <p:nvSpPr>
          <p:cNvPr id="13" name="TextBox 12">
            <a:extLst>
              <a:ext uri="{FF2B5EF4-FFF2-40B4-BE49-F238E27FC236}">
                <a16:creationId xmlns:a16="http://schemas.microsoft.com/office/drawing/2014/main" id="{A631C65C-95A4-C7B3-0A4E-9111A71A01BC}"/>
              </a:ext>
            </a:extLst>
          </p:cNvPr>
          <p:cNvSpPr txBox="1"/>
          <p:nvPr/>
        </p:nvSpPr>
        <p:spPr>
          <a:xfrm>
            <a:off x="9310910" y="4868027"/>
            <a:ext cx="2277067" cy="646331"/>
          </a:xfrm>
          <a:prstGeom prst="rect">
            <a:avLst/>
          </a:prstGeom>
          <a:noFill/>
        </p:spPr>
        <p:txBody>
          <a:bodyPr wrap="square" rtlCol="0">
            <a:spAutoFit/>
          </a:bodyPr>
          <a:lstStyle/>
          <a:p>
            <a:pPr algn="ctr"/>
            <a:r>
              <a:rPr lang="en-US" b="1" dirty="0"/>
              <a:t>Morgan Lens </a:t>
            </a:r>
          </a:p>
          <a:p>
            <a:pPr algn="ctr"/>
            <a:r>
              <a:rPr lang="en-US" b="1" dirty="0"/>
              <a:t>Convenience Kit</a:t>
            </a:r>
          </a:p>
        </p:txBody>
      </p:sp>
    </p:spTree>
    <p:extLst>
      <p:ext uri="{BB962C8B-B14F-4D97-AF65-F5344CB8AC3E}">
        <p14:creationId xmlns:p14="http://schemas.microsoft.com/office/powerpoint/2010/main" val="183180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a:extLst>
            <a:ext uri="{FF2B5EF4-FFF2-40B4-BE49-F238E27FC236}">
              <a16:creationId xmlns:a16="http://schemas.microsoft.com/office/drawing/2014/main" id="{FF20999B-C0F1-672C-5858-88AC2AE778E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5A79A4-C6EA-1F66-CBC6-86FA230D0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4" name="Rectangle 13">
            <a:extLst>
              <a:ext uri="{FF2B5EF4-FFF2-40B4-BE49-F238E27FC236}">
                <a16:creationId xmlns:a16="http://schemas.microsoft.com/office/drawing/2014/main" id="{4B173086-63E0-10DD-07FD-5EB5DEAC9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5C64C0B-0701-CDD5-E7E7-2B7D2FCA0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D04BAAB0-4742-FCD4-98DA-BE71713E3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F3C7B36B-CAF7-C141-61E8-4506A926A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FCB5C29A-CC91-53A5-961B-F8B5E5BD6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8381F6D0-5CF8-D083-61EC-961C93FA4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6">
            <a:extLst>
              <a:ext uri="{FF2B5EF4-FFF2-40B4-BE49-F238E27FC236}">
                <a16:creationId xmlns:a16="http://schemas.microsoft.com/office/drawing/2014/main" id="{1E7A80D7-A3FA-B335-F32B-594F2BC78079}"/>
              </a:ext>
            </a:extLst>
          </p:cNvPr>
          <p:cNvSpPr>
            <a:spLocks noGrp="1"/>
          </p:cNvSpPr>
          <p:nvPr>
            <p:ph type="title"/>
          </p:nvPr>
        </p:nvSpPr>
        <p:spPr>
          <a:xfrm>
            <a:off x="418225" y="1951803"/>
            <a:ext cx="3201366" cy="2214788"/>
          </a:xfrm>
        </p:spPr>
        <p:txBody>
          <a:bodyPr anchor="b">
            <a:noAutofit/>
          </a:bodyPr>
          <a:lstStyle/>
          <a:p>
            <a:pPr algn="r"/>
            <a:r>
              <a:rPr lang="en-US" sz="4800" b="1" dirty="0">
                <a:solidFill>
                  <a:schemeClr val="bg1"/>
                </a:solidFill>
                <a:latin typeface="Arial" panose="020B0604020202020204" pitchFamily="34" charset="0"/>
                <a:cs typeface="Arial" panose="020B0604020202020204" pitchFamily="34" charset="0"/>
              </a:rPr>
              <a:t>Helpful Tips</a:t>
            </a:r>
          </a:p>
        </p:txBody>
      </p:sp>
      <p:sp>
        <p:nvSpPr>
          <p:cNvPr id="2" name="Content Placeholder 1">
            <a:extLst>
              <a:ext uri="{FF2B5EF4-FFF2-40B4-BE49-F238E27FC236}">
                <a16:creationId xmlns:a16="http://schemas.microsoft.com/office/drawing/2014/main" id="{00503C46-94D9-C8D9-474C-5E09A3F2C1F4}"/>
              </a:ext>
            </a:extLst>
          </p:cNvPr>
          <p:cNvSpPr>
            <a:spLocks noGrp="1"/>
          </p:cNvSpPr>
          <p:nvPr>
            <p:ph idx="1"/>
          </p:nvPr>
        </p:nvSpPr>
        <p:spPr>
          <a:xfrm>
            <a:off x="4341663" y="230650"/>
            <a:ext cx="7543444" cy="6416975"/>
          </a:xfrm>
        </p:spPr>
        <p:txBody>
          <a:bodyPr anchor="ctr">
            <a:noAutofit/>
          </a:bodyPr>
          <a:lstStyle/>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Best positions for the patient to be during eye irrigation with the Morgan Lens are reclined or supine.</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Make sure the solution is flowing BEFORE inserting and do not stop flow of solution until AFTER removal.</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When using the Medi-Duct, adhere it as close to the corner of the eye as you can. Let the wicking material get a little damp with solution by holding your fingers on it. This will help it wick the solution away better.</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Don’t turn off the solution when checking the pH, just pinch the tubing to temporarily stop the flow.</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Turn the lens vertical to insert it for a younger child. Once under the upper lid, turn it horizontal.</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On a chemical burn, you want it flowing as much as possible, but some patients cannot handle that, so slow it down if the patient is uncomfortable.</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Irrigate BOTH eyes.</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Some patients like warm solution.</a:t>
            </a:r>
          </a:p>
          <a:p>
            <a:pPr marL="0" indent="0">
              <a:lnSpc>
                <a:spcPct val="100000"/>
              </a:lnSpc>
              <a:spcBef>
                <a:spcPts val="0"/>
              </a:spcBef>
              <a:buNone/>
            </a:pPr>
            <a:endParaRPr lang="en-US" altLang="en-US" sz="16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en-US" sz="1600" dirty="0">
                <a:latin typeface="Arial" panose="020B0604020202020204" pitchFamily="34" charset="0"/>
                <a:cs typeface="Arial" panose="020B0604020202020204" pitchFamily="34" charset="0"/>
              </a:rPr>
              <a:t>Eye irrigation can lower people’s blood pressure so monitor their blood </a:t>
            </a:r>
            <a:r>
              <a:rPr lang="en-US" altLang="en-US" sz="1800" dirty="0">
                <a:latin typeface="Arial" panose="020B0604020202020204" pitchFamily="34" charset="0"/>
                <a:cs typeface="Arial" panose="020B0604020202020204" pitchFamily="34" charset="0"/>
              </a:rPr>
              <a:t>pressure</a:t>
            </a:r>
            <a:endParaRPr lang="en-US" sz="1800" dirty="0">
              <a:ln w="0"/>
            </a:endParaRPr>
          </a:p>
        </p:txBody>
      </p:sp>
    </p:spTree>
    <p:extLst>
      <p:ext uri="{BB962C8B-B14F-4D97-AF65-F5344CB8AC3E}">
        <p14:creationId xmlns:p14="http://schemas.microsoft.com/office/powerpoint/2010/main" val="429225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53256" name="Rectangle 5325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8" name="Rectangle 5325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0" name="Rectangle 5325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2" name="Rectangle 5326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4" name="Rectangle 5326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xfrm>
            <a:off x="923543" y="323900"/>
            <a:ext cx="9895951" cy="1033669"/>
          </a:xfrm>
        </p:spPr>
        <p:txBody>
          <a:bodyPr>
            <a:normAutofit/>
          </a:bodyPr>
          <a:lstStyle/>
          <a:p>
            <a:r>
              <a:rPr lang="en-US" altLang="en-US" sz="4800" b="1" dirty="0">
                <a:solidFill>
                  <a:srgbClr val="FFFFFF"/>
                </a:solidFill>
                <a:latin typeface="Arial" panose="020B0604020202020204" pitchFamily="34" charset="0"/>
                <a:cs typeface="Arial" panose="020B0604020202020204" pitchFamily="34" charset="0"/>
              </a:rPr>
              <a:t>Summary</a:t>
            </a:r>
          </a:p>
        </p:txBody>
      </p:sp>
      <p:sp>
        <p:nvSpPr>
          <p:cNvPr id="53251" name="Rectangle 3"/>
          <p:cNvSpPr>
            <a:spLocks noGrp="1" noChangeArrowheads="1"/>
          </p:cNvSpPr>
          <p:nvPr>
            <p:ph idx="1"/>
          </p:nvPr>
        </p:nvSpPr>
        <p:spPr>
          <a:xfrm>
            <a:off x="688620" y="1744701"/>
            <a:ext cx="10814756" cy="4966030"/>
          </a:xfrm>
        </p:spPr>
        <p:txBody>
          <a:bodyPr anchor="ctr">
            <a:normAutofit lnSpcReduction="10000"/>
          </a:bodyPr>
          <a:lstStyle/>
          <a:p>
            <a:pPr marL="0" indent="0">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Ocular irrigation should be immediate and continued until pH of the eye returns to normal *(alkali burns may require hours of continuous irrigation; severe infections may require irrigation for hours or even days)*</a:t>
            </a:r>
          </a:p>
          <a:p>
            <a:pPr marL="0" indent="0">
              <a:buNone/>
            </a:pPr>
            <a:endPar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Used in 90% of emergency departments in the US.  Also used in urgent cares, EMS, military, correctional facilities, and industrial medical sites.</a:t>
            </a:r>
          </a:p>
          <a:p>
            <a:pPr marL="0" indent="0">
              <a:buNone/>
            </a:pPr>
            <a:endPar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The most thorough efficient and effective way to irrigate the eye.</a:t>
            </a:r>
          </a:p>
          <a:p>
            <a:pPr marL="0" indent="0">
              <a:buNone/>
            </a:pPr>
            <a:endPar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Education and Location:</a:t>
            </a:r>
          </a:p>
          <a:p>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Do you know where the Morgan Lens is stored for use in your facility?</a:t>
            </a:r>
          </a:p>
          <a:p>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Do you have the Morgan Lens training tool?</a:t>
            </a:r>
          </a:p>
          <a:p>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Have you watched the Instructional video on Morgan Lens website? </a:t>
            </a:r>
            <a:r>
              <a:rPr lang="en-US" altLang="en-US" sz="1600" b="1" dirty="0">
                <a:solidFill>
                  <a:srgbClr val="C00000"/>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www.morganlens.com</a:t>
            </a:r>
          </a:p>
          <a:p>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Complete Training Materials Page under the Resources Tab on Morgan Lens website. </a:t>
            </a:r>
          </a:p>
          <a:p>
            <a:pPr marL="0" indent="0">
              <a:buNone/>
            </a:pPr>
            <a:endPar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*See MORGAN LENS USES CHART available on the Morgan Lens training page on the website.</a:t>
            </a:r>
          </a:p>
          <a:p>
            <a:pPr>
              <a:buFontTx/>
              <a:buNone/>
            </a:pPr>
            <a:r>
              <a:rPr lang="en-US" altLang="en-US" sz="1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*Be sure your facility has a Morgan Lens training tool that your staff can use for training. </a:t>
            </a:r>
          </a:p>
        </p:txBody>
      </p:sp>
    </p:spTree>
    <p:extLst>
      <p:ext uri="{BB962C8B-B14F-4D97-AF65-F5344CB8AC3E}">
        <p14:creationId xmlns:p14="http://schemas.microsoft.com/office/powerpoint/2010/main" val="255277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971149" y="204727"/>
            <a:ext cx="3733800" cy="1762252"/>
          </a:xfrm>
        </p:spPr>
        <p:txBody>
          <a:bodyPr>
            <a:normAutofit/>
          </a:bodyPr>
          <a:lstStyle/>
          <a:p>
            <a:r>
              <a:rPr lang="en-US" altLang="en-US" sz="2800" b="1" i="1" dirty="0"/>
              <a:t>The World’s Leader in Ocular Irrigation</a:t>
            </a:r>
            <a:endParaRPr lang="en-US" altLang="en-US" b="1" dirty="0">
              <a:solidFill>
                <a:schemeClr val="tx1"/>
              </a:solidFill>
            </a:endParaRPr>
          </a:p>
        </p:txBody>
      </p:sp>
      <p:sp>
        <p:nvSpPr>
          <p:cNvPr id="55299" name="Rectangle 3"/>
          <p:cNvSpPr>
            <a:spLocks noGrp="1" noChangeArrowheads="1"/>
          </p:cNvSpPr>
          <p:nvPr>
            <p:ph type="body" sz="half" idx="1"/>
          </p:nvPr>
        </p:nvSpPr>
        <p:spPr>
          <a:xfrm>
            <a:off x="487051" y="1457325"/>
            <a:ext cx="11124575" cy="4648200"/>
          </a:xfrm>
        </p:spPr>
        <p:txBody>
          <a:bodyPr>
            <a:normAutofit/>
          </a:bodyPr>
          <a:lstStyle/>
          <a:p>
            <a:pPr marL="0" indent="0">
              <a:buNone/>
              <a:defRPr/>
            </a:pPr>
            <a:endParaRPr lang="en-US" altLang="en-US" sz="9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defRPr/>
            </a:pPr>
            <a:r>
              <a:rPr lang="en-US" altLang="en-US" b="1" dirty="0">
                <a:latin typeface="Arial" panose="020B0604020202020204" pitchFamily="34" charset="0"/>
                <a:cs typeface="Arial" panose="020B0604020202020204" pitchFamily="34" charset="0"/>
              </a:rPr>
              <a:t>MorTan, Inc.						Contact Us</a:t>
            </a:r>
          </a:p>
          <a:p>
            <a:pPr>
              <a:buFontTx/>
              <a:buNone/>
              <a:defRPr/>
            </a:pPr>
            <a:r>
              <a:rPr lang="en-US" altLang="en-US" b="1" dirty="0">
                <a:latin typeface="Arial" panose="020B0604020202020204" pitchFamily="34" charset="0"/>
                <a:cs typeface="Arial" panose="020B0604020202020204" pitchFamily="34" charset="0"/>
              </a:rPr>
              <a:t>P.O. Box 8719</a:t>
            </a:r>
          </a:p>
          <a:p>
            <a:pPr>
              <a:buFontTx/>
              <a:buNone/>
              <a:defRPr/>
            </a:pPr>
            <a:r>
              <a:rPr lang="en-US" altLang="en-US" b="1" dirty="0">
                <a:latin typeface="Arial" panose="020B0604020202020204" pitchFamily="34" charset="0"/>
                <a:cs typeface="Arial" panose="020B0604020202020204" pitchFamily="34" charset="0"/>
              </a:rPr>
              <a:t>Missoula, MT  59807  USA</a:t>
            </a:r>
          </a:p>
          <a:p>
            <a:pPr>
              <a:buFontTx/>
              <a:buNone/>
              <a:defRPr/>
            </a:pPr>
            <a:endParaRPr lang="en-US" altLang="en-US" sz="1200" b="1" dirty="0">
              <a:latin typeface="Arial" panose="020B0604020202020204" pitchFamily="34" charset="0"/>
              <a:cs typeface="Arial" panose="020B0604020202020204" pitchFamily="34" charset="0"/>
            </a:endParaRPr>
          </a:p>
          <a:p>
            <a:pPr>
              <a:buFontTx/>
              <a:buNone/>
              <a:defRPr/>
            </a:pPr>
            <a:r>
              <a:rPr lang="en-US" altLang="en-US" b="1" dirty="0">
                <a:latin typeface="Arial" panose="020B0604020202020204" pitchFamily="34" charset="0"/>
                <a:cs typeface="Arial" panose="020B0604020202020204" pitchFamily="34" charset="0"/>
              </a:rPr>
              <a:t>Phone: 1-800-423-8659</a:t>
            </a:r>
          </a:p>
          <a:p>
            <a:pPr>
              <a:buFontTx/>
              <a:buNone/>
              <a:defRPr/>
            </a:pPr>
            <a:r>
              <a:rPr lang="en-US" altLang="en-US" b="1" dirty="0">
                <a:latin typeface="Arial" panose="020B0604020202020204" pitchFamily="34" charset="0"/>
                <a:cs typeface="Arial" panose="020B0604020202020204" pitchFamily="34" charset="0"/>
              </a:rPr>
              <a:t>        or (406) 728-2522	  </a:t>
            </a:r>
          </a:p>
          <a:p>
            <a:pPr>
              <a:buFontTx/>
              <a:buNone/>
              <a:defRPr/>
            </a:pPr>
            <a:endParaRPr lang="en-US" altLang="en-US" sz="1400" b="1" dirty="0">
              <a:latin typeface="Arial" panose="020B0604020202020204" pitchFamily="34" charset="0"/>
              <a:cs typeface="Arial" panose="020B0604020202020204" pitchFamily="34" charset="0"/>
            </a:endParaRPr>
          </a:p>
          <a:p>
            <a:pPr>
              <a:buFontTx/>
              <a:buNone/>
              <a:defRPr/>
            </a:pPr>
            <a:endParaRPr lang="en-US" altLang="en-US" sz="1400" b="1" dirty="0">
              <a:latin typeface="Arial" panose="020B0604020202020204" pitchFamily="34" charset="0"/>
              <a:cs typeface="Arial" panose="020B0604020202020204" pitchFamily="34" charset="0"/>
            </a:endParaRPr>
          </a:p>
          <a:p>
            <a:pPr algn="ctr">
              <a:buFontTx/>
              <a:buNone/>
              <a:defRPr/>
            </a:pPr>
            <a:r>
              <a:rPr lang="en-US" altLang="en-US" sz="1600" b="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www.</a:t>
            </a:r>
            <a:r>
              <a:rPr lang="en-US" altLang="en-US" b="1" dirty="0">
                <a:solidFill>
                  <a:schemeClr val="tx1"/>
                </a:solidFill>
                <a:latin typeface="Arial" panose="020B0604020202020204" pitchFamily="34" charset="0"/>
                <a:cs typeface="Arial" panose="020B0604020202020204" pitchFamily="34" charset="0"/>
              </a:rPr>
              <a:t>morganlens.com</a:t>
            </a:r>
            <a:r>
              <a:rPr lang="en-US" altLang="en-US" sz="2400" b="1" dirty="0">
                <a:latin typeface="Arial" panose="020B0604020202020204" pitchFamily="34" charset="0"/>
                <a:cs typeface="Arial" panose="020B0604020202020204" pitchFamily="34" charset="0"/>
              </a:rPr>
              <a:t>       email: </a:t>
            </a:r>
            <a:r>
              <a:rPr lang="en-US" altLang="en-US" b="1" dirty="0">
                <a:solidFill>
                  <a:schemeClr val="tx1"/>
                </a:solidFill>
                <a:latin typeface="Arial" panose="020B0604020202020204" pitchFamily="34" charset="0"/>
                <a:cs typeface="Arial" panose="020B0604020202020204" pitchFamily="34" charset="0"/>
              </a:rPr>
              <a:t>mortan@morganlens.com</a:t>
            </a:r>
            <a:endParaRPr lang="en-US" altLang="en-US" sz="2400" b="1" u="sng" dirty="0">
              <a:latin typeface="Arial" panose="020B0604020202020204" pitchFamily="34" charset="0"/>
              <a:cs typeface="Arial" panose="020B0604020202020204" pitchFamily="34" charset="0"/>
            </a:endParaRPr>
          </a:p>
        </p:txBody>
      </p:sp>
      <p:sp>
        <p:nvSpPr>
          <p:cNvPr id="55301" name="Text Box 13"/>
          <p:cNvSpPr txBox="1">
            <a:spLocks noChangeArrowheads="1"/>
          </p:cNvSpPr>
          <p:nvPr/>
        </p:nvSpPr>
        <p:spPr bwMode="auto">
          <a:xfrm>
            <a:off x="1117600" y="5802196"/>
            <a:ext cx="995679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All Morgan Lens products are FDA registered, ISO 9001, MDSAP, EU-MDR certified and compliant with all regulatory requirements.</a:t>
            </a:r>
          </a:p>
          <a:p>
            <a:pPr>
              <a:spcBef>
                <a:spcPct val="50000"/>
              </a:spcBef>
              <a:buFontTx/>
              <a:buNone/>
            </a:pPr>
            <a:r>
              <a:rPr lang="en-US" altLang="en-US" sz="1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Please do not duplicate or modify this presentation without permission from MorTan, Inc</a:t>
            </a:r>
            <a:r>
              <a:rPr lang="en-US" altLang="en-US" sz="1400" b="1" i="1" dirty="0">
                <a:latin typeface="Arial" panose="020B0604020202020204" pitchFamily="34" charset="0"/>
                <a:cs typeface="Arial" panose="020B0604020202020204" pitchFamily="34" charset="0"/>
              </a:rPr>
              <a:t>.</a:t>
            </a:r>
            <a:endParaRPr lang="en-US" altLang="en-US" sz="1600" b="1" dirty="0">
              <a:latin typeface="Arial" panose="020B0604020202020204" pitchFamily="34" charset="0"/>
              <a:cs typeface="Arial" panose="020B0604020202020204" pitchFamily="34" charset="0"/>
            </a:endParaRPr>
          </a:p>
        </p:txBody>
      </p:sp>
      <p:pic>
        <p:nvPicPr>
          <p:cNvPr id="4" name="Picture 3" descr="A picture containing object&#10;&#10;Description generated with high confidence">
            <a:extLst>
              <a:ext uri="{FF2B5EF4-FFF2-40B4-BE49-F238E27FC236}">
                <a16:creationId xmlns:a16="http://schemas.microsoft.com/office/drawing/2014/main" id="{61328630-0B6A-456C-A9AB-E274BC556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24" y="-95118"/>
            <a:ext cx="5355336" cy="1762252"/>
          </a:xfrm>
          <a:prstGeom prst="rect">
            <a:avLst/>
          </a:prstGeom>
        </p:spPr>
      </p:pic>
      <p:pic>
        <p:nvPicPr>
          <p:cNvPr id="5" name="Picture 4" descr="A qr code with a white background&#10;&#10;AI-generated content may be incorrect.">
            <a:extLst>
              <a:ext uri="{FF2B5EF4-FFF2-40B4-BE49-F238E27FC236}">
                <a16:creationId xmlns:a16="http://schemas.microsoft.com/office/drawing/2014/main" id="{80D24112-C391-FB2D-C763-4E8512BAA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527" y="2151204"/>
            <a:ext cx="2961889" cy="2961889"/>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D634178-3A58-5D04-5A3A-B946820DD1A3}"/>
              </a:ext>
            </a:extLst>
          </p:cNvPr>
          <p:cNvSpPr>
            <a:spLocks noGrp="1"/>
          </p:cNvSpPr>
          <p:nvPr>
            <p:ph type="title"/>
          </p:nvPr>
        </p:nvSpPr>
        <p:spPr>
          <a:xfrm>
            <a:off x="1110521" y="699924"/>
            <a:ext cx="10486271" cy="2928470"/>
          </a:xfrm>
        </p:spPr>
        <p:txBody>
          <a:bodyPr vert="horz" lIns="91440" tIns="45720" rIns="91440" bIns="45720" rtlCol="0" anchor="b">
            <a:normAutofit/>
          </a:bodyPr>
          <a:lstStyle/>
          <a:p>
            <a:pPr algn="ctr"/>
            <a:r>
              <a:rPr lang="en-US" sz="4800" b="1" kern="1200" dirty="0">
                <a:solidFill>
                  <a:srgbClr val="FFFFFF"/>
                </a:solidFill>
                <a:latin typeface="Arial" panose="020B0604020202020204" pitchFamily="34" charset="0"/>
                <a:cs typeface="Arial" panose="020B0604020202020204" pitchFamily="34" charset="0"/>
              </a:rPr>
              <a:t>Do you have a Morgan Lens story?</a:t>
            </a:r>
          </a:p>
        </p:txBody>
      </p:sp>
      <p:sp>
        <p:nvSpPr>
          <p:cNvPr id="3" name="Content Placeholder 2">
            <a:extLst>
              <a:ext uri="{FF2B5EF4-FFF2-40B4-BE49-F238E27FC236}">
                <a16:creationId xmlns:a16="http://schemas.microsoft.com/office/drawing/2014/main" id="{39A3F6B4-8151-BCA3-38E4-915937AF3FB0}"/>
              </a:ext>
            </a:extLst>
          </p:cNvPr>
          <p:cNvSpPr>
            <a:spLocks noGrp="1"/>
          </p:cNvSpPr>
          <p:nvPr>
            <p:ph idx="1"/>
          </p:nvPr>
        </p:nvSpPr>
        <p:spPr>
          <a:xfrm>
            <a:off x="1350682" y="4870824"/>
            <a:ext cx="10005951" cy="1458258"/>
          </a:xfrm>
        </p:spPr>
        <p:txBody>
          <a:bodyPr vert="horz" lIns="91440" tIns="45720" rIns="91440" bIns="45720" rtlCol="0" anchor="ctr">
            <a:normAutofit/>
          </a:bodyPr>
          <a:lstStyle/>
          <a:p>
            <a:r>
              <a:rPr lang="en-US" sz="2400" kern="1200" dirty="0">
                <a:solidFill>
                  <a:schemeClr val="tx1"/>
                </a:solidFill>
                <a:latin typeface="+mn-lt"/>
                <a:ea typeface="+mn-ea"/>
                <a:cs typeface="+mn-cs"/>
              </a:rPr>
              <a:t>Have you heard of the Morgan Lens?</a:t>
            </a:r>
          </a:p>
          <a:p>
            <a:r>
              <a:rPr lang="en-US" sz="2400" kern="1200" dirty="0">
                <a:solidFill>
                  <a:schemeClr val="tx1"/>
                </a:solidFill>
                <a:latin typeface="+mn-lt"/>
                <a:ea typeface="+mn-ea"/>
                <a:cs typeface="+mn-cs"/>
              </a:rPr>
              <a:t>Have you ever used the Morgan Lens?</a:t>
            </a:r>
          </a:p>
        </p:txBody>
      </p:sp>
      <p:pic>
        <p:nvPicPr>
          <p:cNvPr id="7" name="Picture 6" descr="A group of people sitting in chairs">
            <a:extLst>
              <a:ext uri="{FF2B5EF4-FFF2-40B4-BE49-F238E27FC236}">
                <a16:creationId xmlns:a16="http://schemas.microsoft.com/office/drawing/2014/main" id="{5702D600-42E1-8123-81F2-93BB7CDF3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504" y="4561407"/>
            <a:ext cx="3037387" cy="2086622"/>
          </a:xfrm>
          <a:prstGeom prst="rect">
            <a:avLst/>
          </a:prstGeom>
        </p:spPr>
      </p:pic>
    </p:spTree>
    <p:extLst>
      <p:ext uri="{BB962C8B-B14F-4D97-AF65-F5344CB8AC3E}">
        <p14:creationId xmlns:p14="http://schemas.microsoft.com/office/powerpoint/2010/main" val="309292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idx="4294967295"/>
          </p:nvPr>
        </p:nvSpPr>
        <p:spPr>
          <a:xfrm>
            <a:off x="1524000" y="337458"/>
            <a:ext cx="9144000" cy="1143000"/>
          </a:xfrm>
        </p:spPr>
        <p:txBody>
          <a:bodyPr>
            <a:normAutofit/>
          </a:bodyPr>
          <a:lstStyle/>
          <a:p>
            <a:pPr algn="ctr"/>
            <a:r>
              <a:rPr lang="en-US" altLang="en-US" sz="5400" b="1" dirty="0"/>
              <a:t>     </a:t>
            </a:r>
            <a:r>
              <a:rPr lang="en-US" altLang="en-US" sz="4800" b="1" dirty="0">
                <a:latin typeface="Arial" panose="020B0604020202020204" pitchFamily="34" charset="0"/>
                <a:cs typeface="Arial" panose="020B0604020202020204" pitchFamily="34" charset="0"/>
              </a:rPr>
              <a:t>The Morgan Lens is…</a:t>
            </a:r>
            <a:endParaRPr lang="en-US" altLang="en-US" sz="4800" b="1" dirty="0">
              <a:solidFill>
                <a:schemeClr val="tx1"/>
              </a:solidFill>
              <a:latin typeface="Arial" panose="020B0604020202020204" pitchFamily="34" charset="0"/>
              <a:cs typeface="Arial" panose="020B0604020202020204" pitchFamily="34" charset="0"/>
            </a:endParaRPr>
          </a:p>
        </p:txBody>
      </p:sp>
      <p:pic>
        <p:nvPicPr>
          <p:cNvPr id="1843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86600" y="3278093"/>
            <a:ext cx="2572544" cy="1597025"/>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480458"/>
            <a:ext cx="2496344" cy="1647825"/>
          </a:xfrm>
          <a:prstGeom prst="rect">
            <a:avLst/>
          </a:prstGeom>
          <a:noFill/>
          <a:ln>
            <a:noFill/>
          </a:ln>
          <a:effectLst>
            <a:outerShdw blurRad="812800" dist="622300" dir="5400000" algn="ctr" rotWithShape="0">
              <a:schemeClr val="tx1">
                <a:alpha val="43000"/>
              </a:schemeClr>
            </a:outerShdw>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40" name="Rectangle 1030">
            <a:extLst>
              <a:ext uri="{FF2B5EF4-FFF2-40B4-BE49-F238E27FC236}">
                <a16:creationId xmlns:a16="http://schemas.microsoft.com/office/drawing/2014/main" id="{C96A0722-4EF2-0369-CBD9-6C95AA5ABE27}"/>
              </a:ext>
            </a:extLst>
          </p:cNvPr>
          <p:cNvGraphicFramePr/>
          <p:nvPr>
            <p:extLst>
              <p:ext uri="{D42A27DB-BD31-4B8C-83A1-F6EECF244321}">
                <p14:modId xmlns:p14="http://schemas.microsoft.com/office/powerpoint/2010/main" val="165301916"/>
              </p:ext>
            </p:extLst>
          </p:nvPr>
        </p:nvGraphicFramePr>
        <p:xfrm>
          <a:off x="896144" y="1972056"/>
          <a:ext cx="5181600" cy="403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A close-up of a person's face&#10;&#10;Description automatically generated">
            <a:extLst>
              <a:ext uri="{FF2B5EF4-FFF2-40B4-BE49-F238E27FC236}">
                <a16:creationId xmlns:a16="http://schemas.microsoft.com/office/drawing/2014/main" id="{7373885D-A4AA-F79B-8FFC-47CA784A1E25}"/>
              </a:ext>
            </a:extLst>
          </p:cNvPr>
          <p:cNvPicPr>
            <a:picLocks noChangeAspect="1"/>
          </p:cNvPicPr>
          <p:nvPr/>
        </p:nvPicPr>
        <p:blipFill rotWithShape="1">
          <a:blip r:embed="rId10">
            <a:extLst>
              <a:ext uri="{28A0092B-C50C-407E-A947-70E740481C1C}">
                <a14:useLocalDpi xmlns:a14="http://schemas.microsoft.com/office/drawing/2010/main" val="0"/>
              </a:ext>
            </a:extLst>
          </a:blip>
          <a:srcRect l="6567" t="9018" r="1814" b="9578"/>
          <a:stretch/>
        </p:blipFill>
        <p:spPr>
          <a:xfrm>
            <a:off x="7162800" y="4925918"/>
            <a:ext cx="2496344" cy="174683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45064" name="Rectangle 4506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066" name="Rectangle 4506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8" name="Rectangle 4506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0" name="Rectangle 4506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72" name="Rectangle 4507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74" name="Freeform: Shape 4507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076" name="Rectangle 4507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026"/>
          <p:cNvSpPr>
            <a:spLocks noGrp="1" noChangeArrowheads="1"/>
          </p:cNvSpPr>
          <p:nvPr>
            <p:ph type="title" idx="4294967295"/>
          </p:nvPr>
        </p:nvSpPr>
        <p:spPr>
          <a:xfrm>
            <a:off x="418225" y="1586174"/>
            <a:ext cx="3201366" cy="2946046"/>
          </a:xfrm>
        </p:spPr>
        <p:txBody>
          <a:bodyPr vert="horz" lIns="91440" tIns="45720" rIns="91440" bIns="45720" rtlCol="0" anchor="b">
            <a:noAutofit/>
          </a:bodyPr>
          <a:lstStyle/>
          <a:p>
            <a:pPr algn="r"/>
            <a:r>
              <a:rPr lang="en-US" altLang="en-US" sz="4800" b="1" i="1" kern="1200" dirty="0">
                <a:solidFill>
                  <a:srgbClr val="FFFFFF"/>
                </a:solidFill>
                <a:latin typeface="Arial" panose="020B0604020202020204" pitchFamily="34" charset="0"/>
                <a:cs typeface="Arial" panose="020B0604020202020204" pitchFamily="34" charset="0"/>
              </a:rPr>
              <a:t>     </a:t>
            </a:r>
            <a:r>
              <a:rPr lang="en-US" altLang="en-US" sz="4800" b="1" kern="1200" dirty="0">
                <a:solidFill>
                  <a:srgbClr val="FFFFFF"/>
                </a:solidFill>
                <a:latin typeface="Arial" panose="020B0604020202020204" pitchFamily="34" charset="0"/>
                <a:cs typeface="Arial" panose="020B0604020202020204" pitchFamily="34" charset="0"/>
              </a:rPr>
              <a:t>Uses of the Morgan Lens</a:t>
            </a:r>
          </a:p>
        </p:txBody>
      </p:sp>
      <p:sp>
        <p:nvSpPr>
          <p:cNvPr id="45059" name="Rectangle 1027"/>
          <p:cNvSpPr>
            <a:spLocks noGrp="1" noChangeArrowheads="1"/>
          </p:cNvSpPr>
          <p:nvPr>
            <p:ph type="body" idx="4294967295"/>
          </p:nvPr>
        </p:nvSpPr>
        <p:spPr>
          <a:xfrm>
            <a:off x="4810259" y="649480"/>
            <a:ext cx="6555347" cy="5546047"/>
          </a:xfrm>
        </p:spPr>
        <p:txBody>
          <a:bodyPr vert="horz" lIns="91440" tIns="45720" rIns="91440" bIns="45720" rtlCol="0" anchor="ctr">
            <a:normAutofit/>
          </a:bodyPr>
          <a:lstStyle/>
          <a:p>
            <a:pPr marL="0"/>
            <a:r>
              <a:rPr lang="en-US" altLang="en-US" sz="2400" b="1" dirty="0">
                <a:latin typeface="Arial" panose="020B0604020202020204" pitchFamily="34" charset="0"/>
                <a:cs typeface="Arial" panose="020B0604020202020204" pitchFamily="34" charset="0"/>
              </a:rPr>
              <a:t>Alkali Burns</a:t>
            </a:r>
          </a:p>
          <a:p>
            <a:pPr marL="0"/>
            <a:r>
              <a:rPr lang="en-US" altLang="en-US" sz="2400" b="1" dirty="0">
                <a:latin typeface="Arial" panose="020B0604020202020204" pitchFamily="34" charset="0"/>
                <a:cs typeface="Arial" panose="020B0604020202020204" pitchFamily="34" charset="0"/>
              </a:rPr>
              <a:t>Acid Burns </a:t>
            </a:r>
          </a:p>
          <a:p>
            <a:pPr marL="0"/>
            <a:r>
              <a:rPr lang="en-US" altLang="en-US" sz="2400" b="1" dirty="0">
                <a:latin typeface="Arial" panose="020B0604020202020204" pitchFamily="34" charset="0"/>
                <a:cs typeface="Arial" panose="020B0604020202020204" pitchFamily="34" charset="0"/>
              </a:rPr>
              <a:t>Thermal and Actinic (UV-related) Burns</a:t>
            </a:r>
          </a:p>
          <a:p>
            <a:pPr marL="0"/>
            <a:r>
              <a:rPr lang="en-US" altLang="en-US" sz="2400" b="1" dirty="0">
                <a:latin typeface="Arial" panose="020B0604020202020204" pitchFamily="34" charset="0"/>
                <a:cs typeface="Arial" panose="020B0604020202020204" pitchFamily="34" charset="0"/>
              </a:rPr>
              <a:t>Irritants (gasoline, detergents, etc.)</a:t>
            </a:r>
          </a:p>
          <a:p>
            <a:pPr marL="0"/>
            <a:r>
              <a:rPr lang="en-US" altLang="en-US" sz="2400" b="1" dirty="0">
                <a:latin typeface="Arial" panose="020B0604020202020204" pitchFamily="34" charset="0"/>
                <a:cs typeface="Arial" panose="020B0604020202020204" pitchFamily="34" charset="0"/>
              </a:rPr>
              <a:t>Non-embedded Foreign Bodies</a:t>
            </a:r>
          </a:p>
          <a:p>
            <a:pPr marL="0"/>
            <a:r>
              <a:rPr lang="en-US" altLang="en-US" sz="2400" b="1" dirty="0">
                <a:latin typeface="Arial" panose="020B0604020202020204" pitchFamily="34" charset="0"/>
                <a:cs typeface="Arial" panose="020B0604020202020204" pitchFamily="34" charset="0"/>
              </a:rPr>
              <a:t>Foreign Body Sensation (FBS) With No Visible Foreign Body</a:t>
            </a:r>
          </a:p>
          <a:p>
            <a:pPr marL="0"/>
            <a:r>
              <a:rPr lang="en-US" altLang="en-US" sz="2400" b="1" dirty="0">
                <a:latin typeface="Arial" panose="020B0604020202020204" pitchFamily="34" charset="0"/>
                <a:cs typeface="Arial" panose="020B0604020202020204" pitchFamily="34" charset="0"/>
              </a:rPr>
              <a:t>Routine Pre-Operative</a:t>
            </a:r>
          </a:p>
          <a:p>
            <a:pPr marL="0"/>
            <a:r>
              <a:rPr lang="en-US" altLang="en-US" sz="2400" b="1" dirty="0">
                <a:latin typeface="Arial" panose="020B0604020202020204" pitchFamily="34" charset="0"/>
                <a:cs typeface="Arial" panose="020B0604020202020204" pitchFamily="34" charset="0"/>
              </a:rPr>
              <a:t>Eyelid Surgery</a:t>
            </a:r>
          </a:p>
          <a:p>
            <a:pPr marL="0"/>
            <a:r>
              <a:rPr lang="en-US" altLang="en-US" sz="2400" b="1" dirty="0">
                <a:latin typeface="Arial" panose="020B0604020202020204" pitchFamily="34" charset="0"/>
                <a:cs typeface="Arial" panose="020B0604020202020204" pitchFamily="34" charset="0"/>
              </a:rPr>
              <a:t>Severe Infection—controlled medication delivery		</a:t>
            </a:r>
          </a:p>
          <a:p>
            <a:pPr lvl="1"/>
            <a:endParaRPr lang="en-US"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0780614-4D5F-6391-62D0-6A07A3560871}"/>
              </a:ext>
            </a:extLst>
          </p:cNvPr>
          <p:cNvSpPr>
            <a:spLocks noGrp="1"/>
          </p:cNvSpPr>
          <p:nvPr>
            <p:ph type="title"/>
          </p:nvPr>
        </p:nvSpPr>
        <p:spPr>
          <a:xfrm>
            <a:off x="418225" y="2113779"/>
            <a:ext cx="3201366" cy="2610162"/>
          </a:xfrm>
        </p:spPr>
        <p:txBody>
          <a:bodyPr anchor="b">
            <a:normAutofit/>
          </a:bodyPr>
          <a:lstStyle/>
          <a:p>
            <a:pPr algn="r"/>
            <a:r>
              <a:rPr lang="en-US" sz="4800" b="1" dirty="0">
                <a:solidFill>
                  <a:srgbClr val="FFFFFF"/>
                </a:solidFill>
                <a:latin typeface="Arial" panose="020B0604020202020204" pitchFamily="34" charset="0"/>
                <a:cs typeface="Arial" panose="020B0604020202020204" pitchFamily="34" charset="0"/>
              </a:rPr>
              <a:t>Ocular Chemical Burns</a:t>
            </a:r>
          </a:p>
        </p:txBody>
      </p:sp>
      <p:sp>
        <p:nvSpPr>
          <p:cNvPr id="2" name="Content Placeholder 1">
            <a:extLst>
              <a:ext uri="{FF2B5EF4-FFF2-40B4-BE49-F238E27FC236}">
                <a16:creationId xmlns:a16="http://schemas.microsoft.com/office/drawing/2014/main" id="{2089D714-9944-A876-407A-1CE1E08A121D}"/>
              </a:ext>
            </a:extLst>
          </p:cNvPr>
          <p:cNvSpPr>
            <a:spLocks noGrp="1"/>
          </p:cNvSpPr>
          <p:nvPr>
            <p:ph idx="1"/>
          </p:nvPr>
        </p:nvSpPr>
        <p:spPr>
          <a:xfrm>
            <a:off x="4810259" y="649480"/>
            <a:ext cx="6555347" cy="5546047"/>
          </a:xfrm>
        </p:spPr>
        <p:txBody>
          <a:bodyPr anchor="ctr">
            <a:normAutofit lnSpcReduction="10000"/>
          </a:bodyPr>
          <a:lstStyle/>
          <a:p>
            <a:pPr marL="0" indent="0">
              <a:buNone/>
            </a:pPr>
            <a:r>
              <a:rPr lang="en-US" altLang="en-US" sz="2400" b="1" dirty="0">
                <a:ln w="0"/>
                <a:latin typeface="Arial" panose="020B0604020202020204" pitchFamily="34" charset="0"/>
                <a:cs typeface="Arial" panose="020B0604020202020204" pitchFamily="34" charset="0"/>
              </a:rPr>
              <a:t>“Chemical burns to the eye are among the most urgent of ocular emergencies…</a:t>
            </a:r>
          </a:p>
          <a:p>
            <a:pPr marL="0" indent="0">
              <a:buNone/>
            </a:pPr>
            <a:r>
              <a:rPr lang="en-US" altLang="en-US" sz="2400" b="1" dirty="0">
                <a:ln w="0"/>
                <a:latin typeface="Arial" panose="020B0604020202020204" pitchFamily="34" charset="0"/>
                <a:cs typeface="Arial" panose="020B0604020202020204" pitchFamily="34" charset="0"/>
              </a:rPr>
              <a:t>Copious irrigation is the most important emergency treatment of the chemically-burned eye… </a:t>
            </a:r>
            <a:br>
              <a:rPr lang="en-US" altLang="en-US" sz="2400" b="1" dirty="0">
                <a:ln w="0"/>
                <a:latin typeface="Arial" panose="020B0604020202020204" pitchFamily="34" charset="0"/>
                <a:cs typeface="Arial" panose="020B0604020202020204" pitchFamily="34" charset="0"/>
              </a:rPr>
            </a:br>
            <a:endParaRPr lang="en-US" altLang="en-US" sz="2400" b="1" dirty="0">
              <a:ln w="0"/>
              <a:latin typeface="Arial" panose="020B0604020202020204" pitchFamily="34" charset="0"/>
              <a:cs typeface="Arial" panose="020B0604020202020204" pitchFamily="34" charset="0"/>
            </a:endParaRPr>
          </a:p>
          <a:p>
            <a:pPr marL="0" indent="0">
              <a:buNone/>
            </a:pPr>
            <a:r>
              <a:rPr lang="en-US" altLang="en-US" sz="2400" b="1" dirty="0">
                <a:ln w="0"/>
                <a:latin typeface="Arial" panose="020B0604020202020204" pitchFamily="34" charset="0"/>
                <a:cs typeface="Arial" panose="020B0604020202020204" pitchFamily="34" charset="0"/>
              </a:rPr>
              <a:t>The Morgan Lens eye irrigation has more of an influence on the outcome of the injury than any other therapeutic approach.”</a:t>
            </a:r>
          </a:p>
          <a:p>
            <a:pPr marL="0" indent="0">
              <a:buNone/>
            </a:pPr>
            <a:endParaRPr lang="en-US" altLang="en-US" sz="2400" b="1" dirty="0">
              <a:ln w="0"/>
              <a:latin typeface="Arial" panose="020B0604020202020204" pitchFamily="34" charset="0"/>
              <a:cs typeface="Arial" panose="020B0604020202020204" pitchFamily="34" charset="0"/>
            </a:endParaRPr>
          </a:p>
          <a:p>
            <a:r>
              <a:rPr lang="en-US" altLang="en-US" sz="2400" b="1" dirty="0">
                <a:ln w="0"/>
                <a:latin typeface="Arial" panose="020B0604020202020204" pitchFamily="34" charset="0"/>
                <a:cs typeface="Arial" panose="020B0604020202020204" pitchFamily="34" charset="0"/>
              </a:rPr>
              <a:t>Prompt</a:t>
            </a:r>
          </a:p>
          <a:p>
            <a:r>
              <a:rPr lang="en-US" altLang="en-US" sz="2400" b="1" dirty="0">
                <a:ln w="0"/>
                <a:latin typeface="Arial" panose="020B0604020202020204" pitchFamily="34" charset="0"/>
                <a:cs typeface="Arial" panose="020B0604020202020204" pitchFamily="34" charset="0"/>
              </a:rPr>
              <a:t>Prolific</a:t>
            </a:r>
          </a:p>
          <a:p>
            <a:r>
              <a:rPr lang="en-US" altLang="en-US" sz="2400" b="1" dirty="0">
                <a:ln w="0"/>
                <a:latin typeface="Arial" panose="020B0604020202020204" pitchFamily="34" charset="0"/>
                <a:cs typeface="Arial" panose="020B0604020202020204" pitchFamily="34" charset="0"/>
              </a:rPr>
              <a:t>Prolonged</a:t>
            </a:r>
            <a:br>
              <a:rPr lang="en-US" altLang="en-US" sz="2400" b="1" dirty="0">
                <a:ln w="0"/>
                <a:latin typeface="Arial" panose="020B0604020202020204" pitchFamily="34" charset="0"/>
                <a:cs typeface="Arial" panose="020B0604020202020204" pitchFamily="34" charset="0"/>
              </a:rPr>
            </a:br>
            <a:br>
              <a:rPr lang="en-US" alt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endParaRPr lang="en-US" sz="2000" dirty="0">
              <a:ln w="0"/>
              <a:effectLst>
                <a:outerShdw blurRad="38100" dist="19050" dir="2700000" algn="tl" rotWithShape="0">
                  <a:schemeClr val="dk1">
                    <a:alpha val="40000"/>
                  </a:scheme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0780614-4D5F-6391-62D0-6A07A3560871}"/>
              </a:ext>
            </a:extLst>
          </p:cNvPr>
          <p:cNvSpPr>
            <a:spLocks noGrp="1"/>
          </p:cNvSpPr>
          <p:nvPr>
            <p:ph type="title"/>
          </p:nvPr>
        </p:nvSpPr>
        <p:spPr>
          <a:xfrm>
            <a:off x="418225" y="2349879"/>
            <a:ext cx="3201366" cy="2222121"/>
          </a:xfrm>
        </p:spPr>
        <p:txBody>
          <a:bodyPr anchor="b">
            <a:normAutofit/>
          </a:bodyPr>
          <a:lstStyle/>
          <a:p>
            <a:pPr algn="r"/>
            <a:r>
              <a:rPr lang="en-US" b="1" dirty="0">
                <a:solidFill>
                  <a:srgbClr val="FFFFFF"/>
                </a:solidFill>
                <a:latin typeface="Arial" panose="020B0604020202020204" pitchFamily="34" charset="0"/>
                <a:cs typeface="Arial" panose="020B0604020202020204" pitchFamily="34" charset="0"/>
              </a:rPr>
              <a:t>Alkali Burns (bases)</a:t>
            </a:r>
          </a:p>
        </p:txBody>
      </p:sp>
      <p:sp>
        <p:nvSpPr>
          <p:cNvPr id="2" name="Content Placeholder 1">
            <a:extLst>
              <a:ext uri="{FF2B5EF4-FFF2-40B4-BE49-F238E27FC236}">
                <a16:creationId xmlns:a16="http://schemas.microsoft.com/office/drawing/2014/main" id="{2089D714-9944-A876-407A-1CE1E08A121D}"/>
              </a:ext>
            </a:extLst>
          </p:cNvPr>
          <p:cNvSpPr>
            <a:spLocks noGrp="1"/>
          </p:cNvSpPr>
          <p:nvPr>
            <p:ph idx="1"/>
          </p:nvPr>
        </p:nvSpPr>
        <p:spPr>
          <a:xfrm>
            <a:off x="4810259" y="649480"/>
            <a:ext cx="6555347" cy="5546047"/>
          </a:xfrm>
        </p:spPr>
        <p:txBody>
          <a:bodyPr anchor="ctr">
            <a:noAutofit/>
          </a:bodyPr>
          <a:lstStyle/>
          <a:p>
            <a:pPr marL="0" indent="0">
              <a:buNone/>
            </a:pPr>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Most serious of all ocular burns	</a:t>
            </a:r>
          </a:p>
          <a:p>
            <a:pPr marL="0" indent="0">
              <a:buNone/>
            </a:pPr>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Penetrate rapidly, increasing pH of anterior chamber</a:t>
            </a:r>
          </a:p>
          <a:p>
            <a:pPr marL="0" indent="0">
              <a:buNone/>
            </a:pPr>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Can cause severe damage to collagen, nerve endings, keratocytes, the iris and ciliary body</a:t>
            </a:r>
          </a:p>
          <a:p>
            <a:pPr marL="0" indent="0">
              <a:buNone/>
            </a:pPr>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Loss of corneal epithelium leads to increased risk of infection</a:t>
            </a:r>
          </a:p>
          <a:p>
            <a:pPr marL="0" indent="0">
              <a:buNone/>
            </a:pPr>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Common materials that contain alkali:</a:t>
            </a:r>
          </a:p>
          <a:p>
            <a:pPr lvl="1"/>
            <a:r>
              <a:rPr lang="en-US" altLang="en-US"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Lye  (in drain cleaners)</a:t>
            </a:r>
          </a:p>
          <a:p>
            <a:pPr lvl="1"/>
            <a:r>
              <a:rPr lang="en-US" altLang="en-US"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Lime (in plaster, cement) 	</a:t>
            </a:r>
          </a:p>
          <a:p>
            <a:pPr lvl="1"/>
            <a:r>
              <a:rPr lang="en-US" altLang="en-US"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Ammonia (in fertilizers, cleaning agents)</a:t>
            </a:r>
          </a:p>
          <a:p>
            <a:pPr lvl="1"/>
            <a:r>
              <a:rPr lang="en-US" altLang="en-US"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Motor vehicle airbags</a:t>
            </a:r>
          </a:p>
          <a:p>
            <a:pPr lvl="1"/>
            <a:r>
              <a:rPr lang="en-US" b="1" dirty="0">
                <a:ln w="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Fireworks</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839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0780614-4D5F-6391-62D0-6A07A3560871}"/>
              </a:ext>
            </a:extLst>
          </p:cNvPr>
          <p:cNvSpPr>
            <a:spLocks noGrp="1"/>
          </p:cNvSpPr>
          <p:nvPr>
            <p:ph type="title"/>
          </p:nvPr>
        </p:nvSpPr>
        <p:spPr>
          <a:xfrm>
            <a:off x="418225" y="2486499"/>
            <a:ext cx="3201366" cy="1845820"/>
          </a:xfrm>
        </p:spPr>
        <p:txBody>
          <a:bodyPr anchor="b">
            <a:noAutofit/>
          </a:bodyPr>
          <a:lstStyle/>
          <a:p>
            <a:pPr algn="r"/>
            <a:r>
              <a:rPr lang="en-US" altLang="en-US" sz="4800" b="1" dirty="0">
                <a:solidFill>
                  <a:schemeClr val="bg1"/>
                </a:solidFill>
                <a:latin typeface="Arial" panose="020B0604020202020204" pitchFamily="34" charset="0"/>
                <a:cs typeface="Arial" panose="020B0604020202020204" pitchFamily="34" charset="0"/>
              </a:rPr>
              <a:t>Acid Burns</a:t>
            </a:r>
            <a:endParaRPr lang="en-US" sz="4800" dirty="0">
              <a:solidFill>
                <a:schemeClr val="bg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2089D714-9944-A876-407A-1CE1E08A121D}"/>
              </a:ext>
            </a:extLst>
          </p:cNvPr>
          <p:cNvSpPr>
            <a:spLocks noGrp="1"/>
          </p:cNvSpPr>
          <p:nvPr>
            <p:ph idx="1"/>
          </p:nvPr>
        </p:nvSpPr>
        <p:spPr>
          <a:xfrm>
            <a:off x="4698858" y="511388"/>
            <a:ext cx="6555347" cy="5796043"/>
          </a:xfrm>
        </p:spPr>
        <p:txBody>
          <a:bodyPr anchor="ctr">
            <a:normAutofit fontScale="85000" lnSpcReduction="20000"/>
          </a:bodyPr>
          <a:lstStyle/>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Immediately denature proteins</a:t>
            </a:r>
          </a:p>
          <a:p>
            <a:pPr lvl="1"/>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Opacifies cornea, slows deep penetration </a:t>
            </a:r>
          </a:p>
          <a:p>
            <a:pPr lvl="1"/>
            <a:endParaRPr lang="en-US" altLang="en-US"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Eye initially may look worse than alkali burn</a:t>
            </a: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although damage often is not as severe</a:t>
            </a:r>
          </a:p>
          <a:p>
            <a:pPr marL="0" indent="0">
              <a:buNone/>
            </a:pPr>
            <a:endParaRPr lang="en-US" altLang="en-US" sz="13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Common Acids:</a:t>
            </a:r>
          </a:p>
          <a:p>
            <a:pPr marL="0" indent="0">
              <a:buNone/>
            </a:pPr>
            <a:endParaRPr lang="en-US" altLang="en-US" sz="1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hydrofluoric*      sulfuric          nitric</a:t>
            </a:r>
            <a:b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b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hydrochloric       sulfurous       acetic</a:t>
            </a:r>
          </a:p>
          <a:p>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Most common sources:</a:t>
            </a:r>
          </a:p>
          <a:p>
            <a:pPr marL="342900" lvl="1" indent="0">
              <a:buNone/>
            </a:pPr>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Industrial accidents and automobile battery explosions</a:t>
            </a: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*Hydrofluoric Acid Burns-very serious</a:t>
            </a:r>
          </a:p>
          <a:p>
            <a:pPr marL="342900" lvl="1" indent="0">
              <a:buNone/>
            </a:pPr>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HF penetrates quickly and acts like an alkali</a:t>
            </a:r>
            <a:endPar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2248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0780614-4D5F-6391-62D0-6A07A3560871}"/>
              </a:ext>
            </a:extLst>
          </p:cNvPr>
          <p:cNvSpPr>
            <a:spLocks noGrp="1"/>
          </p:cNvSpPr>
          <p:nvPr>
            <p:ph type="title"/>
          </p:nvPr>
        </p:nvSpPr>
        <p:spPr>
          <a:xfrm>
            <a:off x="418225" y="3094884"/>
            <a:ext cx="3201366" cy="786458"/>
          </a:xfrm>
        </p:spPr>
        <p:txBody>
          <a:bodyPr anchor="b">
            <a:normAutofit/>
          </a:bodyPr>
          <a:lstStyle/>
          <a:p>
            <a:pPr algn="r"/>
            <a:r>
              <a:rPr lang="en-US" altLang="en-US" sz="4800" b="1" dirty="0">
                <a:solidFill>
                  <a:schemeClr val="bg1"/>
                </a:solidFill>
                <a:latin typeface="Arial" panose="020B0604020202020204" pitchFamily="34" charset="0"/>
                <a:cs typeface="Arial" panose="020B0604020202020204" pitchFamily="34" charset="0"/>
              </a:rPr>
              <a:t>Irritants</a:t>
            </a:r>
            <a:endParaRPr lang="en-US" sz="4800" dirty="0">
              <a:solidFill>
                <a:schemeClr val="bg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2089D714-9944-A876-407A-1CE1E08A121D}"/>
              </a:ext>
            </a:extLst>
          </p:cNvPr>
          <p:cNvSpPr>
            <a:spLocks noGrp="1"/>
          </p:cNvSpPr>
          <p:nvPr>
            <p:ph idx="1"/>
          </p:nvPr>
        </p:nvSpPr>
        <p:spPr>
          <a:xfrm>
            <a:off x="4612102" y="525779"/>
            <a:ext cx="6555347" cy="3661209"/>
          </a:xfrm>
        </p:spPr>
        <p:txBody>
          <a:bodyPr anchor="ctr">
            <a:normAutofit/>
          </a:bodyPr>
          <a:lstStyle/>
          <a:p>
            <a:pPr marL="0" indent="0">
              <a:buNone/>
            </a:pPr>
            <a:r>
              <a:rPr lang="en-US" altLang="en-US" sz="2000" b="1" dirty="0">
                <a:latin typeface="Arial" panose="020B0604020202020204" pitchFamily="34" charset="0"/>
                <a:cs typeface="Arial" panose="020B0604020202020204" pitchFamily="34" charset="0"/>
              </a:rPr>
              <a:t>Irritants cause more discomfort than actual damage </a:t>
            </a:r>
          </a:p>
          <a:p>
            <a:pPr marL="0" indent="0">
              <a:buNone/>
            </a:pPr>
            <a:r>
              <a:rPr lang="en-US" altLang="en-US" sz="2000" b="1" dirty="0">
                <a:latin typeface="Arial" panose="020B0604020202020204" pitchFamily="34" charset="0"/>
                <a:cs typeface="Arial" panose="020B0604020202020204" pitchFamily="34" charset="0"/>
              </a:rPr>
              <a:t>Common Irritants:</a:t>
            </a:r>
          </a:p>
          <a:p>
            <a:pPr lvl="1"/>
            <a:r>
              <a:rPr lang="en-US" altLang="en-US" sz="2000" b="1" dirty="0">
                <a:latin typeface="Arial" panose="020B0604020202020204" pitchFamily="34" charset="0"/>
                <a:cs typeface="Arial" panose="020B0604020202020204" pitchFamily="34" charset="0"/>
              </a:rPr>
              <a:t>Gasoline	</a:t>
            </a:r>
          </a:p>
          <a:p>
            <a:pPr lvl="1"/>
            <a:r>
              <a:rPr lang="en-US" altLang="en-US" sz="2000" b="1" dirty="0">
                <a:latin typeface="Arial" panose="020B0604020202020204" pitchFamily="34" charset="0"/>
                <a:cs typeface="Arial" panose="020B0604020202020204" pitchFamily="34" charset="0"/>
              </a:rPr>
              <a:t>Tactical &amp; Defense Sprays (“Pepper” Spray)</a:t>
            </a:r>
          </a:p>
          <a:p>
            <a:pPr lvl="1"/>
            <a:r>
              <a:rPr lang="en-US" altLang="en-US" sz="2000" b="1" dirty="0">
                <a:latin typeface="Arial" panose="020B0604020202020204" pitchFamily="34" charset="0"/>
                <a:cs typeface="Arial" panose="020B0604020202020204" pitchFamily="34" charset="0"/>
              </a:rPr>
              <a:t>Some Household Detergents</a:t>
            </a:r>
          </a:p>
          <a:p>
            <a:pPr marL="685800" lvl="2" indent="0">
              <a:buNone/>
            </a:pPr>
            <a:endParaRPr lang="en-US" altLang="en-US" b="1" dirty="0">
              <a:latin typeface="Arial" panose="020B0604020202020204" pitchFamily="34" charset="0"/>
              <a:cs typeface="Arial" panose="020B0604020202020204" pitchFamily="34" charset="0"/>
            </a:endParaRPr>
          </a:p>
          <a:p>
            <a:pPr marL="228600" lvl="1" indent="0">
              <a:buNone/>
            </a:pPr>
            <a:r>
              <a:rPr lang="en-US" altLang="en-US" sz="2000" b="1" dirty="0">
                <a:latin typeface="Arial" panose="020B0604020202020204" pitchFamily="34" charset="0"/>
                <a:cs typeface="Arial" panose="020B0604020202020204" pitchFamily="34" charset="0"/>
              </a:rPr>
              <a:t>Note: Liquid detergent capsules may form alkalis when dissolved in water </a:t>
            </a:r>
          </a:p>
          <a:p>
            <a:pPr marL="0" indent="0">
              <a:buNone/>
            </a:pPr>
            <a:endParaRPr lang="en-US" sz="2000" dirty="0">
              <a:ln w="0"/>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41ADBF43-08E6-DA58-AC47-97B759131741}"/>
              </a:ext>
            </a:extLst>
          </p:cNvPr>
          <p:cNvSpPr txBox="1"/>
          <p:nvPr/>
        </p:nvSpPr>
        <p:spPr>
          <a:xfrm>
            <a:off x="4173994" y="4832558"/>
            <a:ext cx="5207555" cy="400110"/>
          </a:xfrm>
          <a:prstGeom prst="rect">
            <a:avLst/>
          </a:prstGeom>
          <a:noFill/>
        </p:spPr>
        <p:txBody>
          <a:bodyPr wrap="square">
            <a:spAutoFit/>
          </a:bodyPr>
          <a:lstStyle/>
          <a:p>
            <a:pPr algn="ctr">
              <a:spcBef>
                <a:spcPct val="50000"/>
              </a:spcBef>
              <a:buFontTx/>
              <a:buNone/>
            </a:pP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Irritants are substances with a neutral pH</a:t>
            </a:r>
          </a:p>
        </p:txBody>
      </p:sp>
      <p:pic>
        <p:nvPicPr>
          <p:cNvPr id="5" name="Picture 4" descr="A person with a tube on their face&#10;&#10;Description automatically generated">
            <a:extLst>
              <a:ext uri="{FF2B5EF4-FFF2-40B4-BE49-F238E27FC236}">
                <a16:creationId xmlns:a16="http://schemas.microsoft.com/office/drawing/2014/main" id="{F0B927C9-C329-7E53-6F41-295CA8DD6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825" y="3318635"/>
            <a:ext cx="2202586" cy="2788263"/>
          </a:xfrm>
          <a:prstGeom prst="rect">
            <a:avLst/>
          </a:prstGeom>
        </p:spPr>
      </p:pic>
    </p:spTree>
    <p:extLst>
      <p:ext uri="{BB962C8B-B14F-4D97-AF65-F5344CB8AC3E}">
        <p14:creationId xmlns:p14="http://schemas.microsoft.com/office/powerpoint/2010/main" val="231324095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56082"/>
      </a:accent1>
      <a:accent2>
        <a:srgbClr val="B7052B"/>
      </a:accent2>
      <a:accent3>
        <a:srgbClr val="8B9CB6"/>
      </a:accent3>
      <a:accent4>
        <a:srgbClr val="3D6098"/>
      </a:accent4>
      <a:accent5>
        <a:srgbClr val="163D68"/>
      </a:accent5>
      <a:accent6>
        <a:srgbClr val="E8E8E8"/>
      </a:accent6>
      <a:hlink>
        <a:srgbClr val="163D68"/>
      </a:hlink>
      <a:folHlink>
        <a:srgbClr val="B7052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D9A68D9-C8AC-4DBC-9058-DC0BAAEA0237}">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Morgan Lens Teaching Powerpoint</Template>
  <TotalTime>326</TotalTime>
  <Words>5963</Words>
  <Application>Microsoft Office PowerPoint</Application>
  <PresentationFormat>Widescreen</PresentationFormat>
  <Paragraphs>522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Segoe UI</vt:lpstr>
      <vt:lpstr>Tahoma</vt:lpstr>
      <vt:lpstr>Office Theme</vt:lpstr>
      <vt:lpstr>PowerPoint Presentation</vt:lpstr>
      <vt:lpstr>What is the Morgan Lens?</vt:lpstr>
      <vt:lpstr>Do you have a Morgan Lens story?</vt:lpstr>
      <vt:lpstr>     The Morgan Lens is…</vt:lpstr>
      <vt:lpstr>     Uses of the Morgan Lens</vt:lpstr>
      <vt:lpstr>Ocular Chemical Burns</vt:lpstr>
      <vt:lpstr>Alkali Burns (bases)</vt:lpstr>
      <vt:lpstr>Acid Burns</vt:lpstr>
      <vt:lpstr>Irritants</vt:lpstr>
      <vt:lpstr>Issues with Alternative Methods</vt:lpstr>
      <vt:lpstr>Materials Used for Irrigation with The Morgan Lens</vt:lpstr>
      <vt:lpstr>Contraindications</vt:lpstr>
      <vt:lpstr>Morgan Lens Insertion</vt:lpstr>
      <vt:lpstr>Morgan Lens Insertion</vt:lpstr>
      <vt:lpstr>Morgan Lens Insertion</vt:lpstr>
      <vt:lpstr>Morgan Lens Insertion</vt:lpstr>
      <vt:lpstr>Morgan Lens Insertion</vt:lpstr>
      <vt:lpstr>All Three Products In Use</vt:lpstr>
      <vt:lpstr>Morgan Lens Removal</vt:lpstr>
      <vt:lpstr>Recap: Six Steps of Insertion and Removal</vt:lpstr>
      <vt:lpstr>Irrigation Times</vt:lpstr>
      <vt:lpstr>Questions for Patients *Do NOT delay irrigation to take patient history*</vt:lpstr>
      <vt:lpstr>Lactated Ringer’s        vs. Normal Saline</vt:lpstr>
      <vt:lpstr> Suggestions for the  “Difficult Patient” </vt:lpstr>
      <vt:lpstr>Morgan Lens Products  </vt:lpstr>
      <vt:lpstr>Helpful Tips</vt:lpstr>
      <vt:lpstr>Summary</vt:lpstr>
      <vt:lpstr>The World’s Leader in Ocular Irrigation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Shannon Glenn</dc:creator>
  <cp:lastModifiedBy>Shannon Glenn</cp:lastModifiedBy>
  <cp:revision>33</cp:revision>
  <dcterms:created xsi:type="dcterms:W3CDTF">2025-12-12T20:03:36Z</dcterms:created>
  <dcterms:modified xsi:type="dcterms:W3CDTF">2026-02-11T21:49:32Z</dcterms:modified>
</cp:coreProperties>
</file>