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51" r:id="rId1"/>
  </p:sldMasterIdLst>
  <p:notesMasterIdLst>
    <p:notesMasterId r:id="rId24"/>
  </p:notesMasterIdLst>
  <p:sldIdLst>
    <p:sldId id="281" r:id="rId2"/>
    <p:sldId id="280" r:id="rId3"/>
    <p:sldId id="279" r:id="rId4"/>
    <p:sldId id="258" r:id="rId5"/>
    <p:sldId id="259" r:id="rId6"/>
    <p:sldId id="277" r:id="rId7"/>
    <p:sldId id="284" r:id="rId8"/>
    <p:sldId id="288" r:id="rId9"/>
    <p:sldId id="267" r:id="rId10"/>
    <p:sldId id="289" r:id="rId11"/>
    <p:sldId id="290" r:id="rId12"/>
    <p:sldId id="274" r:id="rId13"/>
    <p:sldId id="270" r:id="rId14"/>
    <p:sldId id="285" r:id="rId15"/>
    <p:sldId id="261" r:id="rId16"/>
    <p:sldId id="271" r:id="rId17"/>
    <p:sldId id="263" r:id="rId18"/>
    <p:sldId id="282" r:id="rId19"/>
    <p:sldId id="276" r:id="rId20"/>
    <p:sldId id="287" r:id="rId21"/>
    <p:sldId id="273" r:id="rId22"/>
    <p:sldId id="262"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66CCFF"/>
    <a:srgbClr val="0000FF"/>
    <a:srgbClr val="5043FD"/>
    <a:srgbClr val="E2FFFF"/>
    <a:srgbClr val="C7FFFF"/>
    <a:srgbClr val="CC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264" autoAdjust="0"/>
  </p:normalViewPr>
  <p:slideViewPr>
    <p:cSldViewPr>
      <p:cViewPr varScale="1">
        <p:scale>
          <a:sx n="81" d="100"/>
          <a:sy n="81" d="100"/>
        </p:scale>
        <p:origin x="24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04"/>
    </p:cViewPr>
  </p:sorterViewPr>
  <p:notesViewPr>
    <p:cSldViewPr>
      <p:cViewPr varScale="1">
        <p:scale>
          <a:sx n="88" d="100"/>
          <a:sy n="88" d="100"/>
        </p:scale>
        <p:origin x="38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solidFill>
                  <a:schemeClr val="tx2"/>
                </a:solidFill>
                <a:effectLst>
                  <a:outerShdw blurRad="38100" dist="38100" dir="2700000" algn="tl">
                    <a:srgbClr val="C0C0C0"/>
                  </a:outerShdw>
                </a:effectLst>
              </a:defRPr>
            </a:lvl1pPr>
          </a:lstStyle>
          <a:p>
            <a:pPr>
              <a:defRPr/>
            </a:pPr>
            <a:endParaRPr lang="en-US"/>
          </a:p>
        </p:txBody>
      </p:sp>
      <p:sp>
        <p:nvSpPr>
          <p:cNvPr id="59395" name="Rectangle 3"/>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solidFill>
                  <a:schemeClr val="tx2"/>
                </a:solidFill>
                <a:effectLst>
                  <a:outerShdw blurRad="38100" dist="38100" dir="2700000" algn="tl">
                    <a:srgbClr val="C0C0C0"/>
                  </a:outerShdw>
                </a:effectLst>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solidFill>
                  <a:schemeClr val="tx2"/>
                </a:solidFill>
                <a:effectLst>
                  <a:outerShdw blurRad="38100" dist="38100" dir="2700000" algn="tl">
                    <a:srgbClr val="C0C0C0"/>
                  </a:outerShdw>
                </a:effectLst>
              </a:defRPr>
            </a:lvl1pPr>
          </a:lstStyle>
          <a:p>
            <a:pPr>
              <a:defRPr/>
            </a:pPr>
            <a:endParaRPr lang="en-US"/>
          </a:p>
        </p:txBody>
      </p:sp>
      <p:sp>
        <p:nvSpPr>
          <p:cNvPr id="59399"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solidFill>
                  <a:schemeClr val="tx2"/>
                </a:solidFill>
                <a:effectLst>
                  <a:outerShdw blurRad="38100" dist="38100" dir="2700000" algn="tl">
                    <a:srgbClr val="C0C0C0"/>
                  </a:outerShdw>
                </a:effectLst>
              </a:defRPr>
            </a:lvl1pPr>
          </a:lstStyle>
          <a:p>
            <a:pPr>
              <a:defRPr/>
            </a:pPr>
            <a:fld id="{3C0C6707-8465-4D65-B7CC-B4C5CD57C3E5}" type="slidenum">
              <a:rPr lang="en-US" altLang="en-US"/>
              <a:pPr>
                <a:defRPr/>
              </a:pPr>
              <a:t>‹#›</a:t>
            </a:fld>
            <a:endParaRPr lang="en-US" altLang="en-US"/>
          </a:p>
        </p:txBody>
      </p:sp>
    </p:spTree>
    <p:extLst>
      <p:ext uri="{BB962C8B-B14F-4D97-AF65-F5344CB8AC3E}">
        <p14:creationId xmlns:p14="http://schemas.microsoft.com/office/powerpoint/2010/main" val="2242349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97F4815B-4991-45BF-A200-9D97B32522A4}" type="slidenum">
              <a:rPr lang="en-US" altLang="en-US" sz="1200" smtClean="0">
                <a:solidFill>
                  <a:schemeClr val="tx2"/>
                </a:solidFill>
              </a:rPr>
              <a:pPr>
                <a:defRPr/>
              </a:pPr>
              <a:t>1</a:t>
            </a:fld>
            <a:endParaRPr lang="en-US" altLang="en-US" sz="1200">
              <a:solidFill>
                <a:schemeClr val="tx2"/>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Quoted from “Prompt Irrigation of Chemical Eye Injuries May Avert Severe Damage”, Frank R. Burns, MD, Occupational Health &amp; Safety, April, 1989</a:t>
            </a:r>
          </a:p>
          <a:p>
            <a:endParaRPr lang="en-US" altLang="en-US" dirty="0"/>
          </a:p>
          <a:p>
            <a:r>
              <a:rPr lang="en-US" altLang="en-US" dirty="0"/>
              <a:t>Effective treatment MUST BE:</a:t>
            </a:r>
          </a:p>
          <a:p>
            <a:endParaRPr lang="en-US" altLang="en-US" dirty="0"/>
          </a:p>
          <a:p>
            <a:r>
              <a:rPr lang="en-US" altLang="en-US" dirty="0"/>
              <a:t>1. PROMPT:  Must </a:t>
            </a:r>
            <a:r>
              <a:rPr lang="en-US" altLang="en-US" baseline="0" dirty="0"/>
              <a:t>b</a:t>
            </a:r>
            <a:r>
              <a:rPr lang="en-US" altLang="en-US" dirty="0"/>
              <a:t>e started as soon as possible--treatment should NOT wait until arrival at the Emergency Department, or should be started immediately when the patient arrives at the ER</a:t>
            </a:r>
          </a:p>
          <a:p>
            <a:endParaRPr lang="en-US" altLang="en-US" dirty="0"/>
          </a:p>
          <a:p>
            <a:r>
              <a:rPr lang="en-US" altLang="en-US" dirty="0"/>
              <a:t>2.  PROLIFIC:  Must reach all regions of the eye and inner eyelid, diluting and/or washing away any caustics</a:t>
            </a:r>
          </a:p>
          <a:p>
            <a:endParaRPr lang="en-US" altLang="en-US" dirty="0"/>
          </a:p>
          <a:p>
            <a:r>
              <a:rPr lang="en-US" altLang="en-US" dirty="0"/>
              <a:t>3.  PROLONGED:  Must be continued </a:t>
            </a:r>
            <a:r>
              <a:rPr lang="en-US" altLang="en-US" u="sng" dirty="0"/>
              <a:t>uninterrupted</a:t>
            </a:r>
            <a:r>
              <a:rPr lang="en-US" altLang="en-US" dirty="0"/>
              <a:t> for a sufficient period of time (for chemical burns, until the pH returns to neutral.  Note that this may take hours). </a:t>
            </a:r>
          </a:p>
          <a:p>
            <a:endParaRPr lang="en-US" altLang="en-US" dirty="0"/>
          </a:p>
          <a:p>
            <a:r>
              <a:rPr lang="en-US" altLang="en-US" dirty="0"/>
              <a:t>MorTan recommends the use of lactated Ringer's (Hartmann's solution) since it has a pH similar to that of tears and because of its buffering capacity.  However,</a:t>
            </a:r>
            <a:r>
              <a:rPr lang="en-US" altLang="en-US" baseline="0" dirty="0"/>
              <a:t> i</a:t>
            </a:r>
            <a:r>
              <a:rPr lang="en-US" altLang="en-US" dirty="0"/>
              <a:t>rrigation may be done using "water...beer, urine, or any other reasonably safe fluid." (</a:t>
            </a:r>
            <a:r>
              <a:rPr lang="en-US" altLang="en-US" u="sng" dirty="0"/>
              <a:t>Principles and Practices of Emergency Medicine</a:t>
            </a:r>
            <a:r>
              <a:rPr lang="en-US" altLang="en-US" dirty="0"/>
              <a:t>, Third Edition, Schwartz, et.al.)</a:t>
            </a:r>
          </a:p>
        </p:txBody>
      </p:sp>
    </p:spTree>
    <p:extLst>
      <p:ext uri="{BB962C8B-B14F-4D97-AF65-F5344CB8AC3E}">
        <p14:creationId xmlns:p14="http://schemas.microsoft.com/office/powerpoint/2010/main" val="338636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67AB73A6-916C-4BBB-BC5B-C67F36C009D1}" type="slidenum">
              <a:rPr lang="en-US" altLang="en-US" sz="1200" smtClean="0">
                <a:solidFill>
                  <a:schemeClr val="tx2"/>
                </a:solidFill>
              </a:rPr>
              <a:pPr>
                <a:defRPr/>
              </a:pPr>
              <a:t>10</a:t>
            </a:fld>
            <a:endParaRPr lang="en-US" altLang="en-US" sz="1200">
              <a:solidFill>
                <a:schemeClr val="tx2"/>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Insertion, Step Three:</a:t>
            </a:r>
          </a:p>
          <a:p>
            <a:r>
              <a:rPr lang="en-US" altLang="en-US" dirty="0"/>
              <a:t>   -Start a minimal flow of the irrigating solution BEFORE insertion.  This immediately starts the irrigation process plus it allows the lens to float on the solution after insertion.</a:t>
            </a:r>
          </a:p>
          <a:p>
            <a:endParaRPr lang="en-US" altLang="en-US" dirty="0"/>
          </a:p>
          <a:p>
            <a:r>
              <a:rPr lang="en-US" altLang="en-US" dirty="0"/>
              <a:t>MorTan recommends the use of lactated</a:t>
            </a:r>
            <a:r>
              <a:rPr lang="en-US" altLang="en-US" baseline="0" dirty="0"/>
              <a:t> Ringer’s Solution (Hartmann’s Solution) although any safe fluid may be used to start irrigation as quickly as possible.</a:t>
            </a:r>
            <a:endParaRPr lang="en-US" altLang="en-US" dirty="0"/>
          </a:p>
          <a:p>
            <a:endParaRPr lang="en-US" altLang="en-US" dirty="0"/>
          </a:p>
        </p:txBody>
      </p:sp>
    </p:spTree>
    <p:extLst>
      <p:ext uri="{BB962C8B-B14F-4D97-AF65-F5344CB8AC3E}">
        <p14:creationId xmlns:p14="http://schemas.microsoft.com/office/powerpoint/2010/main" val="866603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67AB73A6-916C-4BBB-BC5B-C67F36C009D1}" type="slidenum">
              <a:rPr lang="en-US" altLang="en-US" sz="1200" smtClean="0">
                <a:solidFill>
                  <a:schemeClr val="tx2"/>
                </a:solidFill>
              </a:rPr>
              <a:pPr>
                <a:defRPr/>
              </a:pPr>
              <a:t>11</a:t>
            </a:fld>
            <a:endParaRPr lang="en-US" altLang="en-US" sz="1200">
              <a:solidFill>
                <a:schemeClr val="tx2"/>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Insertion, Step Four:</a:t>
            </a:r>
          </a:p>
          <a:p>
            <a:endParaRPr lang="en-US" altLang="en-US" dirty="0"/>
          </a:p>
          <a:p>
            <a:r>
              <a:rPr lang="en-US" altLang="en-US" dirty="0"/>
              <a:t>   -Maintain</a:t>
            </a:r>
            <a:r>
              <a:rPr lang="en-US" altLang="en-US" baseline="0" dirty="0"/>
              <a:t> a minimal flow of irrigating solution.</a:t>
            </a:r>
            <a:endParaRPr lang="en-US" altLang="en-US" dirty="0"/>
          </a:p>
          <a:p>
            <a:r>
              <a:rPr lang="en-US" altLang="en-US" dirty="0"/>
              <a:t>   -Have the patient look down.  This exposes the tough and less-sensitive sclera (and the patient is not looking at the lens)</a:t>
            </a:r>
          </a:p>
          <a:p>
            <a:r>
              <a:rPr lang="en-US" altLang="en-US" dirty="0"/>
              <a:t>   -Insert lens under the upper lid</a:t>
            </a:r>
          </a:p>
          <a:p>
            <a:r>
              <a:rPr lang="en-US" altLang="en-US" dirty="0"/>
              <a:t>   -Have the patient look up, retract the lower lid, and drop lens into place</a:t>
            </a:r>
          </a:p>
          <a:p>
            <a:r>
              <a:rPr lang="en-US" altLang="en-US" dirty="0"/>
              <a:t>   -Release the lower lid over the lens</a:t>
            </a:r>
          </a:p>
          <a:p>
            <a:endParaRPr lang="en-US" altLang="en-US" dirty="0"/>
          </a:p>
          <a:p>
            <a:endParaRPr lang="en-US" altLang="en-US" dirty="0"/>
          </a:p>
          <a:p>
            <a:r>
              <a:rPr lang="en-US" altLang="en-US" dirty="0"/>
              <a:t>Note that if a patient is unable or unwilling to comply with verbal instructions (too young, unconscious, etc.), the Morgan Lens may be inserted without requiring the patient to look down.</a:t>
            </a:r>
          </a:p>
        </p:txBody>
      </p:sp>
    </p:spTree>
    <p:extLst>
      <p:ext uri="{BB962C8B-B14F-4D97-AF65-F5344CB8AC3E}">
        <p14:creationId xmlns:p14="http://schemas.microsoft.com/office/powerpoint/2010/main" val="1181727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AE116F3C-1E8E-4DF5-B122-E14B4A184E20}" type="slidenum">
              <a:rPr lang="en-US" altLang="en-US" sz="1200" smtClean="0">
                <a:solidFill>
                  <a:schemeClr val="tx2"/>
                </a:solidFill>
              </a:rPr>
              <a:pPr>
                <a:defRPr/>
              </a:pPr>
              <a:t>12</a:t>
            </a:fld>
            <a:endParaRPr lang="en-US" altLang="en-US" sz="1200">
              <a:solidFill>
                <a:schemeClr val="tx2"/>
              </a:solidFill>
            </a:endParaRPr>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Insertion, Step Five:</a:t>
            </a:r>
          </a:p>
          <a:p>
            <a:endParaRPr lang="en-US" altLang="en-US" dirty="0"/>
          </a:p>
          <a:p>
            <a:r>
              <a:rPr lang="en-US" altLang="en-US" dirty="0"/>
              <a:t>-The flow</a:t>
            </a:r>
            <a:r>
              <a:rPr lang="en-US" altLang="en-US" baseline="0" dirty="0"/>
              <a:t> may be adjusted to the desired rate (see MorTan’s Recommended Uses Chart)</a:t>
            </a:r>
          </a:p>
          <a:p>
            <a:endParaRPr lang="en-US" altLang="en-US" baseline="0" dirty="0"/>
          </a:p>
          <a:p>
            <a:r>
              <a:rPr lang="en-US" altLang="en-US" baseline="0" dirty="0"/>
              <a:t>-A </a:t>
            </a:r>
            <a:r>
              <a:rPr lang="en-US" altLang="en-US" dirty="0"/>
              <a:t>Medi-Duct may be taped to the side of the patient's face to direct the outflow into a basin or other receptacle.  Towels, blue pads, or an emesis basin may also be used.</a:t>
            </a:r>
          </a:p>
          <a:p>
            <a:endParaRPr lang="en-US" altLang="en-US" dirty="0"/>
          </a:p>
          <a:p>
            <a:r>
              <a:rPr lang="en-US" altLang="en-US" dirty="0"/>
              <a:t>-Taping</a:t>
            </a:r>
            <a:r>
              <a:rPr lang="en-US" altLang="en-US" baseline="0" dirty="0"/>
              <a:t> the tubing to the patient’s forehead may prevent accidental removal.</a:t>
            </a:r>
            <a:endParaRPr lang="en-US" altLang="en-US" dirty="0"/>
          </a:p>
          <a:p>
            <a:endParaRPr lang="en-US" altLang="en-US" dirty="0"/>
          </a:p>
          <a:p>
            <a:r>
              <a:rPr lang="en-US" altLang="en-US" dirty="0"/>
              <a:t>-For chemical burns, irrigation should be continued until the pH returns to normal and remains steady.  This may take at least 2</a:t>
            </a:r>
            <a:r>
              <a:rPr lang="en-US" altLang="en-US" baseline="0" dirty="0"/>
              <a:t> to 3 hours for alkali burns, but often longer.</a:t>
            </a:r>
            <a:endParaRPr lang="en-US" altLang="en-US" dirty="0"/>
          </a:p>
          <a:p>
            <a:endParaRPr lang="en-US" altLang="en-US" dirty="0"/>
          </a:p>
          <a:p>
            <a:r>
              <a:rPr lang="en-US" altLang="en-US" dirty="0"/>
              <a:t>CONTINUE THE FLOW OF SOLUTION UNTIL AFTER THE REMOVAL OF THE LENS-the solution gently pushes the lens away from the cornea and provides a cushioning layer for the lens to float on</a:t>
            </a:r>
          </a:p>
          <a:p>
            <a:endParaRPr lang="en-US" altLang="en-US" dirty="0"/>
          </a:p>
          <a:p>
            <a:r>
              <a:rPr lang="en-US" altLang="en-US" dirty="0"/>
              <a:t>Note that if the fluid is stopped, the lens is designed to vault the cornea and will not touch it, instead contacting the sclera</a:t>
            </a:r>
          </a:p>
          <a:p>
            <a:endParaRPr lang="en-US" altLang="en-US" dirty="0"/>
          </a:p>
          <a:p>
            <a:endParaRPr lang="en-US" altLang="en-US" dirty="0"/>
          </a:p>
          <a:p>
            <a:r>
              <a:rPr lang="en-US" altLang="en-US" dirty="0"/>
              <a:t> </a:t>
            </a:r>
          </a:p>
        </p:txBody>
      </p:sp>
    </p:spTree>
    <p:extLst>
      <p:ext uri="{BB962C8B-B14F-4D97-AF65-F5344CB8AC3E}">
        <p14:creationId xmlns:p14="http://schemas.microsoft.com/office/powerpoint/2010/main" val="1747765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DFDC2A52-87D8-4FD5-BD84-748699FE7139}" type="slidenum">
              <a:rPr lang="en-US" altLang="en-US" sz="1200" smtClean="0">
                <a:solidFill>
                  <a:schemeClr val="tx2"/>
                </a:solidFill>
              </a:rPr>
              <a:pPr>
                <a:defRPr/>
              </a:pPr>
              <a:t>13</a:t>
            </a:fld>
            <a:endParaRPr lang="en-US" altLang="en-US" sz="1200">
              <a:solidFill>
                <a:schemeClr val="tx2"/>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Continue flow of irrigating solution until the lens has been removed—DO NOT RUN DRY so</a:t>
            </a:r>
            <a:r>
              <a:rPr lang="en-US" altLang="en-US" baseline="0" dirty="0"/>
              <a:t> that the lens continually floats </a:t>
            </a:r>
            <a:r>
              <a:rPr lang="en-US" altLang="en-US" dirty="0"/>
              <a:t>above the cornea</a:t>
            </a:r>
          </a:p>
          <a:p>
            <a:endParaRPr lang="en-US" altLang="en-US" dirty="0"/>
          </a:p>
          <a:p>
            <a:r>
              <a:rPr lang="en-US" altLang="en-US" dirty="0"/>
              <a:t>Temporarily store the lens in a clean location (such as the opened package) and check the ocular pH after every 5 to 10 minutes to ensure that it has not changed.  Reinsert lens and continue irrigation if necessary.   </a:t>
            </a:r>
            <a:br>
              <a:rPr lang="en-US" altLang="en-US" dirty="0"/>
            </a:br>
            <a:br>
              <a:rPr lang="en-US" altLang="en-US" dirty="0"/>
            </a:br>
            <a:r>
              <a:rPr lang="en-US" altLang="en-US" dirty="0"/>
              <a:t>Once</a:t>
            </a:r>
            <a:r>
              <a:rPr lang="en-US" altLang="en-US" baseline="0" dirty="0"/>
              <a:t> the pH has stabilized, d</a:t>
            </a:r>
            <a:r>
              <a:rPr lang="en-US" altLang="en-US" dirty="0"/>
              <a:t>iscard the used Morgan Lens and other materials according to your hospital’s disposal protocols.  </a:t>
            </a:r>
          </a:p>
          <a:p>
            <a:endParaRPr lang="en-US" altLang="en-US" dirty="0"/>
          </a:p>
          <a:p>
            <a:r>
              <a:rPr lang="en-US" altLang="en-US" dirty="0"/>
              <a:t>--See Morgan Lens Instructional Chart for additional instructions or for the treatment of other injuries--</a:t>
            </a:r>
          </a:p>
          <a:p>
            <a:endParaRPr lang="en-US" altLang="en-US" dirty="0"/>
          </a:p>
        </p:txBody>
      </p:sp>
    </p:spTree>
    <p:extLst>
      <p:ext uri="{BB962C8B-B14F-4D97-AF65-F5344CB8AC3E}">
        <p14:creationId xmlns:p14="http://schemas.microsoft.com/office/powerpoint/2010/main" val="3528701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C94E1431-AF36-45CA-AD46-E53B08F7B9E9}" type="slidenum">
              <a:rPr lang="en-US" altLang="en-US" sz="1200" smtClean="0">
                <a:solidFill>
                  <a:schemeClr val="tx2"/>
                </a:solidFill>
              </a:rPr>
              <a:pPr>
                <a:defRPr/>
              </a:pPr>
              <a:t>14</a:t>
            </a:fld>
            <a:endParaRPr lang="en-US" altLang="en-US" sz="1200">
              <a:solidFill>
                <a:schemeClr val="tx2"/>
              </a:solidFill>
            </a:endParaRPr>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If the offending agent is not chemically reactive (irritants, solvents, non-embedded foreign bodies, etc.), experts usually recommend using 1 liter of solution or irrigating for approximately 30 minutes.  For acids and alkalis, the measurement of conjunctival pH can be used to determine the stopping point as described below.  </a:t>
            </a:r>
          </a:p>
          <a:p>
            <a:endParaRPr lang="en-US" altLang="en-US" dirty="0"/>
          </a:p>
          <a:p>
            <a:r>
              <a:rPr lang="en-US" altLang="en-US" dirty="0"/>
              <a:t>When checking for pH stabilization,</a:t>
            </a:r>
            <a:r>
              <a:rPr lang="en-US" altLang="en-US" baseline="0" dirty="0"/>
              <a:t> the lens should be stored in a clean, particle-free location (such in the original package) in case further irrigation is necessary.</a:t>
            </a:r>
            <a:endParaRPr lang="en-US" altLang="en-US" dirty="0"/>
          </a:p>
          <a:p>
            <a:endParaRPr lang="en-US" altLang="en-US" dirty="0"/>
          </a:p>
          <a:p>
            <a:r>
              <a:rPr lang="en-US" altLang="en-US" dirty="0"/>
              <a:t>The normal pH of tears is 6.5 to 7.6, but when measured in the cul-de-sac, the pH is closer to 8.  Therefore, 7.5 to 8 is a reasonable stopping point.  In order to measure the pH of the eye and not the irrigating solution, pinch the tube of the Morgan Lens to temporarily stop the flow of solution and measure the ocular pH in the medial canthus;  it is not necessary to remove the lens.  </a:t>
            </a:r>
          </a:p>
          <a:p>
            <a:endParaRPr lang="en-US" altLang="en-US" dirty="0"/>
          </a:p>
          <a:p>
            <a:endParaRPr lang="en-US" altLang="en-US" dirty="0"/>
          </a:p>
        </p:txBody>
      </p:sp>
    </p:spTree>
    <p:extLst>
      <p:ext uri="{BB962C8B-B14F-4D97-AF65-F5344CB8AC3E}">
        <p14:creationId xmlns:p14="http://schemas.microsoft.com/office/powerpoint/2010/main" val="2929678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80D028C1-1210-45ED-81D5-D530F6769B73}" type="slidenum">
              <a:rPr lang="en-US" altLang="en-US" sz="1200" smtClean="0">
                <a:solidFill>
                  <a:schemeClr val="tx2"/>
                </a:solidFill>
              </a:rPr>
              <a:pPr>
                <a:defRPr/>
              </a:pPr>
              <a:t>15</a:t>
            </a:fld>
            <a:endParaRPr lang="en-US" altLang="en-US" sz="1200">
              <a:solidFill>
                <a:schemeClr val="tx2"/>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BEGIN IRRIGATION FIRST, ASK QUESTIONS LATER</a:t>
            </a:r>
          </a:p>
          <a:p>
            <a:endParaRPr lang="en-US" altLang="en-US" dirty="0"/>
          </a:p>
          <a:p>
            <a:r>
              <a:rPr lang="en-US" altLang="en-US" dirty="0"/>
              <a:t>The severity of the injury depends upon:</a:t>
            </a:r>
          </a:p>
          <a:p>
            <a:r>
              <a:rPr lang="en-US" altLang="en-US" dirty="0"/>
              <a:t>Length of contact time, pH (molarity), concentration, viscosity, volume, and physical form of contaminant, heat created by reaction, and associated toxic substances. </a:t>
            </a:r>
          </a:p>
          <a:p>
            <a:endParaRPr lang="en-US" altLang="en-US" dirty="0"/>
          </a:p>
          <a:p>
            <a:r>
              <a:rPr lang="en-US" altLang="en-US" dirty="0"/>
              <a:t>DO NOT DELAY the initiation of irrigation to remove contact lenses.  Contacts were once thought to trap chemicals underneath or to absorb vapors in the air.  Studies have shown that neither of these occur, at least with the chemicals studied.  Contact lenses, either hard or soft, may actually form a barrier that prevents or lessens chemical burns, and soft contacts do not increase exposure of the cornea to vapors (</a:t>
            </a:r>
            <a:r>
              <a:rPr lang="en-US" altLang="en-US" i="1" dirty="0"/>
              <a:t>Journal of the Contact Lens Association of Ophthalmologists</a:t>
            </a:r>
            <a:r>
              <a:rPr lang="en-US" altLang="en-US" dirty="0"/>
              <a:t>, January, 1992, and summarized in </a:t>
            </a:r>
            <a:r>
              <a:rPr lang="en-US" altLang="en-US" i="1" dirty="0"/>
              <a:t>Scientific American</a:t>
            </a:r>
            <a:r>
              <a:rPr lang="en-US" altLang="en-US" dirty="0"/>
              <a:t>, April, 1998)</a:t>
            </a:r>
          </a:p>
          <a:p>
            <a:endParaRPr lang="en-US" altLang="en-US" dirty="0"/>
          </a:p>
        </p:txBody>
      </p:sp>
    </p:spTree>
    <p:extLst>
      <p:ext uri="{BB962C8B-B14F-4D97-AF65-F5344CB8AC3E}">
        <p14:creationId xmlns:p14="http://schemas.microsoft.com/office/powerpoint/2010/main" val="382282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2F57F02E-923A-48D0-BEEA-48E10827C725}" type="slidenum">
              <a:rPr lang="en-US" altLang="en-US" sz="1200" smtClean="0">
                <a:solidFill>
                  <a:schemeClr val="tx2"/>
                </a:solidFill>
              </a:rPr>
              <a:pPr>
                <a:defRPr/>
              </a:pPr>
              <a:t>16</a:t>
            </a:fld>
            <a:endParaRPr lang="en-US" altLang="en-US" sz="1200">
              <a:solidFill>
                <a:schemeClr val="tx2"/>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The</a:t>
            </a:r>
            <a:r>
              <a:rPr lang="en-US" altLang="en-US" baseline="0" dirty="0"/>
              <a:t> Morgan Lens may be used with non-embedded foreign bodies, but DO NOT USE if there is any type of penetrating eye injury or a protruding foreign body. </a:t>
            </a:r>
          </a:p>
          <a:p>
            <a:endParaRPr lang="en-US" altLang="en-US" baseline="0" dirty="0"/>
          </a:p>
          <a:p>
            <a:r>
              <a:rPr lang="en-US" altLang="en-US" baseline="0" dirty="0"/>
              <a:t>Ensure the patient does not have any known allergies to ocular anesthetics if used</a:t>
            </a:r>
            <a:endParaRPr lang="en-US" altLang="en-US" dirty="0"/>
          </a:p>
        </p:txBody>
      </p:sp>
    </p:spTree>
    <p:extLst>
      <p:ext uri="{BB962C8B-B14F-4D97-AF65-F5344CB8AC3E}">
        <p14:creationId xmlns:p14="http://schemas.microsoft.com/office/powerpoint/2010/main" val="2161892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6EA1752D-BBCE-4C53-A6D1-2BB301721642}" type="slidenum">
              <a:rPr lang="en-US" altLang="en-US" sz="1200" smtClean="0">
                <a:solidFill>
                  <a:schemeClr val="tx2"/>
                </a:solidFill>
              </a:rPr>
              <a:pPr>
                <a:defRPr/>
              </a:pPr>
              <a:t>17</a:t>
            </a:fld>
            <a:endParaRPr lang="en-US" altLang="en-US" sz="1200">
              <a:solidFill>
                <a:schemeClr val="tx2"/>
              </a:solidFill>
            </a:endParaRPr>
          </a:p>
        </p:txBody>
      </p:sp>
      <p:sp>
        <p:nvSpPr>
          <p:cNvPr id="4608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MorTan, Inc. recommends the use of lactated Ringer's solution for irrigating due to pH:</a:t>
            </a:r>
          </a:p>
          <a:p>
            <a:r>
              <a:rPr lang="en-US" altLang="en-US" dirty="0"/>
              <a:t>   -tears pH:  approximately 7.1</a:t>
            </a:r>
          </a:p>
          <a:p>
            <a:r>
              <a:rPr lang="en-US" altLang="en-US" dirty="0"/>
              <a:t>   -lactated Ringer's pH: 6.0-7.5</a:t>
            </a:r>
          </a:p>
          <a:p>
            <a:r>
              <a:rPr lang="en-US" altLang="en-US" dirty="0"/>
              <a:t>   -Normal Saline pH: 4.5-7.0</a:t>
            </a:r>
          </a:p>
          <a:p>
            <a:endParaRPr lang="en-US" altLang="en-US" dirty="0"/>
          </a:p>
          <a:p>
            <a:endParaRPr lang="en-US" altLang="en-US" dirty="0"/>
          </a:p>
          <a:p>
            <a:r>
              <a:rPr lang="en-US" altLang="en-US" dirty="0"/>
              <a:t>(variations are due to different batches or manufacturers </a:t>
            </a:r>
            <a:r>
              <a:rPr lang="en-US" altLang="en-US" baseline="0" dirty="0"/>
              <a:t>of the solutions)</a:t>
            </a:r>
            <a:endParaRPr lang="en-US" altLang="en-US" dirty="0"/>
          </a:p>
          <a:p>
            <a:endParaRPr lang="en-US" altLang="en-US" dirty="0"/>
          </a:p>
          <a:p>
            <a:r>
              <a:rPr lang="en-US" altLang="en-US" dirty="0"/>
              <a:t>The buffering capacity of the lactate ion found in lactated Ringer's solution returns the pH to normal more quickly when used with either acidic or basic contaminants*</a:t>
            </a:r>
          </a:p>
          <a:p>
            <a:endParaRPr lang="en-US" altLang="en-US" dirty="0"/>
          </a:p>
          <a:p>
            <a:r>
              <a:rPr lang="en-US" altLang="en-US" dirty="0"/>
              <a:t>Normal Saline may cause discomfort and/or morphological changes*</a:t>
            </a:r>
          </a:p>
          <a:p>
            <a:endParaRPr lang="en-US" altLang="en-US" dirty="0"/>
          </a:p>
          <a:p>
            <a:r>
              <a:rPr lang="en-US" altLang="en-US" dirty="0"/>
              <a:t>Lactated Ringer’s solution is very similar to Hartmann’s Solution</a:t>
            </a:r>
          </a:p>
          <a:p>
            <a:endParaRPr lang="en-US" altLang="en-US" dirty="0"/>
          </a:p>
          <a:p>
            <a:r>
              <a:rPr lang="en-US" altLang="en-US" dirty="0"/>
              <a:t>*from independent studies</a:t>
            </a:r>
          </a:p>
          <a:p>
            <a:r>
              <a:rPr lang="en-US" altLang="en-US" dirty="0"/>
              <a:t> </a:t>
            </a:r>
          </a:p>
        </p:txBody>
      </p:sp>
    </p:spTree>
    <p:extLst>
      <p:ext uri="{BB962C8B-B14F-4D97-AF65-F5344CB8AC3E}">
        <p14:creationId xmlns:p14="http://schemas.microsoft.com/office/powerpoint/2010/main" val="1611658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DAA777D8-DBAF-463D-BC65-9F144D06F4C9}" type="slidenum">
              <a:rPr lang="en-US" altLang="en-US" sz="1200" smtClean="0">
                <a:solidFill>
                  <a:schemeClr val="tx2"/>
                </a:solidFill>
              </a:rPr>
              <a:pPr>
                <a:defRPr/>
              </a:pPr>
              <a:t>18</a:t>
            </a:fld>
            <a:endParaRPr lang="en-US" altLang="en-US" sz="1200">
              <a:solidFill>
                <a:schemeClr val="tx2"/>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Assure the patient that the irrigating</a:t>
            </a:r>
            <a:r>
              <a:rPr lang="en-US" altLang="en-US" baseline="0" dirty="0"/>
              <a:t> solution will be soothing and cooling and, </a:t>
            </a:r>
            <a:r>
              <a:rPr lang="en-US" altLang="en-US" dirty="0"/>
              <a:t>by inserting the Morgan Lens, the</a:t>
            </a:r>
            <a:r>
              <a:rPr lang="en-US" altLang="en-US" baseline="0" dirty="0"/>
              <a:t> eyelids may be closed.  The fluid will immediately begin diluting and removing the contaminant and alle</a:t>
            </a:r>
            <a:r>
              <a:rPr lang="en-US" altLang="en-US" dirty="0"/>
              <a:t>viating pain</a:t>
            </a:r>
            <a:r>
              <a:rPr lang="en-US" altLang="en-US" baseline="0" dirty="0"/>
              <a:t>.  The alternatives require that the eye be opened (fighting blepharospasms and photophobia) and often do not deliver sufficient fluid to the injury so that neutralization is prolonged.  </a:t>
            </a:r>
            <a:r>
              <a:rPr lang="en-US" altLang="en-US" dirty="0"/>
              <a:t> </a:t>
            </a:r>
          </a:p>
          <a:p>
            <a:endParaRPr lang="en-US" altLang="en-US" dirty="0"/>
          </a:p>
          <a:p>
            <a:r>
              <a:rPr lang="en-US" altLang="en-US" dirty="0"/>
              <a:t>Explain</a:t>
            </a:r>
            <a:r>
              <a:rPr lang="en-US" altLang="en-US" baseline="0" dirty="0"/>
              <a:t> that you will only need a few seconds to insert the lens, briefly touching the possibly-sensitive skin around the eye, and as soon as the lens is in place, no further contact is necessary.</a:t>
            </a:r>
          </a:p>
          <a:p>
            <a:endParaRPr lang="en-US" altLang="en-US" baseline="0" dirty="0"/>
          </a:p>
          <a:p>
            <a:r>
              <a:rPr lang="en-US" altLang="en-US" baseline="0" dirty="0"/>
              <a:t>By having the patient look down (Step 4 in the Instructions for Use), the person is not looking at the lens while it’s being approaching the eye, plus the sclera is less sensitive and tougher than the cornea. </a:t>
            </a:r>
          </a:p>
          <a:p>
            <a:endParaRPr lang="en-US" altLang="en-US" baseline="0" dirty="0"/>
          </a:p>
          <a:p>
            <a:r>
              <a:rPr lang="en-US" altLang="en-US" baseline="0" dirty="0"/>
              <a:t> Keep in mind the extra anxiety that is generally associated with an ocular injury and reassure the patient that you are using the best treatment method available.</a:t>
            </a:r>
          </a:p>
          <a:p>
            <a:endParaRPr lang="en-US" altLang="en-US" dirty="0"/>
          </a:p>
          <a:p>
            <a:r>
              <a:rPr lang="en-US" altLang="en-US" dirty="0"/>
              <a:t>Use common sense:  telling a patient "this is going to hurt" almost guarantees that a procedure will (especially with children).  Instead, saying "this will feel cold“, unless you've warmed the solution, or reminding them that the lens will not be touching the</a:t>
            </a:r>
            <a:r>
              <a:rPr lang="en-US" altLang="en-US" baseline="0" dirty="0"/>
              <a:t> cornea (since it floats on the irrigating solution) </a:t>
            </a:r>
            <a:r>
              <a:rPr lang="en-US" altLang="en-US" dirty="0"/>
              <a:t>may help relieve anxiety.</a:t>
            </a:r>
          </a:p>
          <a:p>
            <a:r>
              <a:rPr lang="en-US" altLang="en-US" dirty="0"/>
              <a:t> </a:t>
            </a:r>
          </a:p>
          <a:p>
            <a:r>
              <a:rPr lang="en-US" altLang="en-US" dirty="0"/>
              <a:t>If using Normal Saline, remember that its low pH may make it difficult for some patients to tolerate (especially for long term).  Switching to lactated Ringer's (Hartmann's solution) may help as their pain may be coming from the irrigating solution and not the irrigation procedure.  Do not delay irrigation in order to find the best solution—begin irrigation as quickly as possible. </a:t>
            </a:r>
          </a:p>
          <a:p>
            <a:endParaRPr lang="en-US" altLang="en-US" dirty="0"/>
          </a:p>
          <a:p>
            <a:r>
              <a:rPr lang="en-US" altLang="en-US" dirty="0"/>
              <a:t>Ensuring that all materials</a:t>
            </a:r>
            <a:r>
              <a:rPr lang="en-US" altLang="en-US" baseline="0" dirty="0"/>
              <a:t> are readily available by having an eye cart or tray may eliminate delays in starting irrigation. </a:t>
            </a:r>
            <a:endParaRPr lang="en-US" altLang="en-US" dirty="0"/>
          </a:p>
          <a:p>
            <a:endParaRPr lang="en-US" altLang="en-US" dirty="0"/>
          </a:p>
          <a:p>
            <a:r>
              <a:rPr lang="en-US" altLang="en-US" dirty="0"/>
              <a:t>It may help to have a parent hold a small child during the irrigation process.</a:t>
            </a:r>
          </a:p>
        </p:txBody>
      </p:sp>
    </p:spTree>
    <p:extLst>
      <p:ext uri="{BB962C8B-B14F-4D97-AF65-F5344CB8AC3E}">
        <p14:creationId xmlns:p14="http://schemas.microsoft.com/office/powerpoint/2010/main" val="4011694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D123B4DF-7000-497F-9595-F8C5A9E7D069}" type="slidenum">
              <a:rPr lang="en-US" altLang="en-US" sz="1200" smtClean="0">
                <a:solidFill>
                  <a:schemeClr val="tx2"/>
                </a:solidFill>
              </a:rPr>
              <a:pPr>
                <a:defRPr/>
              </a:pPr>
              <a:t>19</a:t>
            </a:fld>
            <a:endParaRPr lang="en-US" altLang="en-US" sz="1200">
              <a:solidFill>
                <a:schemeClr val="tx2"/>
              </a:solidFill>
            </a:endParaRPr>
          </a:p>
        </p:txBody>
      </p:sp>
      <p:sp>
        <p:nvSpPr>
          <p:cNvPr id="5017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Benefits of using The Morgan Lens:</a:t>
            </a:r>
          </a:p>
          <a:p>
            <a:r>
              <a:rPr lang="en-US" altLang="en-US" dirty="0"/>
              <a:t>    -even if the eyes are tightly squeezed shut (the reflex action), all of the irrigating solution is delivered to cornea, cul-de-sac and conjunctiva</a:t>
            </a:r>
          </a:p>
          <a:p>
            <a:r>
              <a:rPr lang="en-US" altLang="en-US" dirty="0"/>
              <a:t>    -the eyelids balloon out slightly, providing a smooth inner surface (instead of forming pockets that trap materials as happens when the eyelids are retracted)</a:t>
            </a:r>
          </a:p>
          <a:p>
            <a:r>
              <a:rPr lang="en-US" altLang="en-US" dirty="0"/>
              <a:t>    -because the irrigation process is hands-free, medical staff may treat other injuries or even other patients</a:t>
            </a:r>
          </a:p>
          <a:p>
            <a:r>
              <a:rPr lang="en-US" altLang="en-US" dirty="0"/>
              <a:t>    -irrigation should not be stopped while the patient is being transported</a:t>
            </a:r>
          </a:p>
          <a:p>
            <a:r>
              <a:rPr lang="en-US" altLang="en-US" dirty="0"/>
              <a:t>    -patients can close their eyes rather than having a medical provider force the eyelids open</a:t>
            </a:r>
          </a:p>
          <a:p>
            <a:r>
              <a:rPr lang="en-US" altLang="en-US" dirty="0"/>
              <a:t>    -by reducing the need for follow-up care and by allowing medical providers to tend to other tasks, the cost of the lens is easily offset  </a:t>
            </a:r>
          </a:p>
          <a:p>
            <a:r>
              <a:rPr lang="en-US" altLang="en-US" dirty="0"/>
              <a:t>    -if</a:t>
            </a:r>
            <a:r>
              <a:rPr lang="en-US" altLang="en-US" baseline="0" dirty="0"/>
              <a:t> the skin around the eye is burned, it is only necessary to touch the area during the insertion of the lens </a:t>
            </a:r>
            <a:endParaRPr lang="en-US" altLang="en-US" dirty="0"/>
          </a:p>
          <a:p>
            <a:r>
              <a:rPr lang="en-US" altLang="en-US" baseline="0" dirty="0"/>
              <a:t>    -adhesions (</a:t>
            </a:r>
            <a:r>
              <a:rPr lang="en-US" altLang="en-US" baseline="0" dirty="0" err="1"/>
              <a:t>symblepharon</a:t>
            </a:r>
            <a:r>
              <a:rPr lang="en-US" altLang="en-US" baseline="0" dirty="0"/>
              <a:t>) formation may occur following chemical burns, but it is prevented with the lens</a:t>
            </a:r>
            <a:endParaRPr lang="en-US" altLang="en-US" dirty="0"/>
          </a:p>
        </p:txBody>
      </p:sp>
    </p:spTree>
    <p:extLst>
      <p:ext uri="{BB962C8B-B14F-4D97-AF65-F5344CB8AC3E}">
        <p14:creationId xmlns:p14="http://schemas.microsoft.com/office/powerpoint/2010/main" val="227757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BFC14FE5-F49D-44EC-9C97-F341A0D58F47}" type="slidenum">
              <a:rPr lang="en-US" altLang="en-US" sz="1200" smtClean="0">
                <a:solidFill>
                  <a:schemeClr val="tx2"/>
                </a:solidFill>
              </a:rPr>
              <a:pPr>
                <a:defRPr/>
              </a:pPr>
              <a:t>2</a:t>
            </a:fld>
            <a:endParaRPr lang="en-US" altLang="en-US" sz="1200">
              <a:solidFill>
                <a:schemeClr val="tx2"/>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Ocular burns represent 7 to 10% of ocular trauma presented to </a:t>
            </a:r>
            <a:r>
              <a:rPr lang="en-US" altLang="en-US" dirty="0" err="1"/>
              <a:t>EDs.</a:t>
            </a:r>
            <a:r>
              <a:rPr lang="en-US" altLang="en-US" dirty="0"/>
              <a:t>  </a:t>
            </a:r>
          </a:p>
          <a:p>
            <a:endParaRPr lang="en-US" altLang="en-US" dirty="0"/>
          </a:p>
          <a:p>
            <a:r>
              <a:rPr lang="en-US" altLang="en-US" dirty="0"/>
              <a:t>84% are chemical burns (acids to alkali ratio varies from 1:1 to 1:4 depending on the study)</a:t>
            </a:r>
          </a:p>
          <a:p>
            <a:r>
              <a:rPr lang="en-US" altLang="en-US" dirty="0"/>
              <a:t>15% are thermal burns</a:t>
            </a:r>
          </a:p>
          <a:p>
            <a:r>
              <a:rPr lang="en-US" altLang="en-US" dirty="0"/>
              <a:t>Other types of burns include “actinic” burns which result from exposure to radiant energy (UV rays from sunlight, welders, lasers, etc.)</a:t>
            </a:r>
          </a:p>
          <a:p>
            <a:endParaRPr lang="en-US" altLang="en-US" dirty="0"/>
          </a:p>
          <a:p>
            <a:r>
              <a:rPr lang="en-US" altLang="en-US" dirty="0"/>
              <a:t>The Morgan Lens may be used to treat chemical, thermal, or actinic burns</a:t>
            </a:r>
          </a:p>
          <a:p>
            <a:endParaRPr lang="en-US" altLang="en-US" dirty="0"/>
          </a:p>
          <a:p>
            <a:r>
              <a:rPr lang="en-US" altLang="en-US" dirty="0"/>
              <a:t>15-20% of patients with facial burns exhibit ocular injury</a:t>
            </a:r>
          </a:p>
          <a:p>
            <a:endParaRPr lang="en-US" altLang="en-US" dirty="0"/>
          </a:p>
          <a:p>
            <a:r>
              <a:rPr lang="en-US" altLang="en-US" dirty="0"/>
              <a:t>In 1995, approximately 1/3 of corneal transplants were done on eyes that sustained chemical burns (Note that even if eye cannot be saved, irrigation should be performed in order to maintain enough healthy tissue to allow a corneal transplant).</a:t>
            </a:r>
          </a:p>
        </p:txBody>
      </p:sp>
    </p:spTree>
    <p:extLst>
      <p:ext uri="{BB962C8B-B14F-4D97-AF65-F5344CB8AC3E}">
        <p14:creationId xmlns:p14="http://schemas.microsoft.com/office/powerpoint/2010/main" val="2507995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34D5B2BD-4070-445A-B9E6-6E309CE32E3B}" type="slidenum">
              <a:rPr lang="en-US" altLang="en-US" sz="1200" smtClean="0">
                <a:solidFill>
                  <a:schemeClr val="tx2"/>
                </a:solidFill>
              </a:rPr>
              <a:pPr>
                <a:defRPr/>
              </a:pPr>
              <a:t>20</a:t>
            </a:fld>
            <a:endParaRPr lang="en-US" altLang="en-US" sz="1200">
              <a:solidFill>
                <a:schemeClr val="tx2"/>
              </a:solidFill>
            </a:endParaRPr>
          </a:p>
        </p:txBody>
      </p:sp>
      <p:sp>
        <p:nvSpPr>
          <p:cNvPr id="5222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Irrigation should be started as quickly as possible</a:t>
            </a:r>
            <a:r>
              <a:rPr lang="en-US" altLang="en-US" baseline="0" dirty="0"/>
              <a:t> using any available method and safe fluid.  However, the Morgan Lens should be in place promptly in order to ensure effective irrigation.  </a:t>
            </a:r>
          </a:p>
          <a:p>
            <a:endParaRPr lang="en-US" altLang="en-US" baseline="0" dirty="0"/>
          </a:p>
          <a:p>
            <a:r>
              <a:rPr lang="en-US" altLang="en-US" baseline="0" dirty="0"/>
              <a:t>The Morgan Lens eliminates the problems associated other methods of irrigation.  Some of these issues are:</a:t>
            </a:r>
          </a:p>
          <a:p>
            <a:endParaRPr lang="en-US" altLang="en-US" baseline="0" dirty="0"/>
          </a:p>
          <a:p>
            <a:r>
              <a:rPr lang="en-US" altLang="en-US" baseline="0" dirty="0"/>
              <a:t>    </a:t>
            </a:r>
            <a:r>
              <a:rPr lang="en-US" altLang="en-US" dirty="0"/>
              <a:t>-at least one medical provider is needed to hold the eyelids open (possibly more for bilateral irrigation or for treating children)</a:t>
            </a:r>
          </a:p>
          <a:p>
            <a:r>
              <a:rPr lang="en-US" altLang="en-US" dirty="0"/>
              <a:t>    -an increased sensitivity to light (photophobia) and the reflex action of the eyelids (blepharospasms) make it painful to keep the eyes open during the irrigation process</a:t>
            </a:r>
          </a:p>
          <a:p>
            <a:r>
              <a:rPr lang="en-US" altLang="en-US" dirty="0"/>
              <a:t>    -the fluid is not directed under the eyelids so that much of it will run off the surface, never reaching into the fornices or flushing</a:t>
            </a:r>
            <a:r>
              <a:rPr lang="en-US" altLang="en-US" baseline="0" dirty="0"/>
              <a:t> </a:t>
            </a:r>
            <a:r>
              <a:rPr lang="en-US" altLang="en-US" dirty="0"/>
              <a:t>the inner eyelids </a:t>
            </a:r>
          </a:p>
          <a:p>
            <a:r>
              <a:rPr lang="en-US" altLang="en-US" dirty="0"/>
              <a:t>    -some irrigation methods require materials that may not be readily available in the ER or need modification</a:t>
            </a:r>
          </a:p>
          <a:p>
            <a:r>
              <a:rPr lang="en-US" altLang="en-US" dirty="0"/>
              <a:t>    -it may be difficult to effectively irrigate the folds formed</a:t>
            </a:r>
            <a:r>
              <a:rPr lang="en-US" altLang="en-US" baseline="0" dirty="0"/>
              <a:t> when retracting the </a:t>
            </a:r>
            <a:r>
              <a:rPr lang="en-US" altLang="en-US" dirty="0"/>
              <a:t>eyelids, and any trapped particulates or chemicals may continue to contaminate the eye</a:t>
            </a:r>
          </a:p>
          <a:p>
            <a:r>
              <a:rPr lang="en-US" altLang="en-US" dirty="0"/>
              <a:t>    -continual and painful touching of the burned</a:t>
            </a:r>
            <a:r>
              <a:rPr lang="en-US" altLang="en-US" baseline="0" dirty="0"/>
              <a:t> skin around the eye may be required to keep the eye open in order to deliver fluid to the cornea</a:t>
            </a:r>
          </a:p>
          <a:p>
            <a:r>
              <a:rPr lang="en-US" altLang="en-US" dirty="0"/>
              <a:t>    -medical personnel are not free to treat other injuries or patients</a:t>
            </a:r>
          </a:p>
          <a:p>
            <a:endParaRPr lang="en-US" altLang="en-US" dirty="0"/>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From </a:t>
            </a:r>
            <a:r>
              <a:rPr lang="en-US" altLang="en-US" u="sng" dirty="0"/>
              <a:t>Emergency Medical</a:t>
            </a:r>
            <a:r>
              <a:rPr lang="en-US" altLang="en-US" u="sng" baseline="0" dirty="0"/>
              <a:t> Response to Hazardous Materials Incidents</a:t>
            </a:r>
            <a:r>
              <a:rPr lang="en-US" altLang="en-US" u="none" baseline="0" dirty="0"/>
              <a:t> (</a:t>
            </a:r>
            <a:r>
              <a:rPr lang="en-US" altLang="en-US" baseline="0" dirty="0" err="1"/>
              <a:t>Stilp</a:t>
            </a:r>
            <a:r>
              <a:rPr lang="en-US" altLang="en-US" baseline="0" dirty="0"/>
              <a:t> and </a:t>
            </a:r>
            <a:r>
              <a:rPr lang="en-US" altLang="en-US" baseline="0" dirty="0" err="1"/>
              <a:t>Bevelacqua</a:t>
            </a:r>
            <a:r>
              <a:rPr lang="en-US" altLang="en-US" baseline="0" dirty="0"/>
              <a:t>, Delmar Publishers, 1997):</a:t>
            </a:r>
            <a:endParaRPr lang="en-US" altLang="en-US" dirty="0"/>
          </a:p>
          <a:p>
            <a:endParaRPr lang="en-US" altLang="en-US" dirty="0"/>
          </a:p>
          <a:p>
            <a:r>
              <a:rPr lang="en-US" altLang="en-US" dirty="0"/>
              <a:t>“Eyelids</a:t>
            </a:r>
            <a:r>
              <a:rPr lang="en-US" altLang="en-US" baseline="0" dirty="0"/>
              <a:t> provide a watertight, airtight seal when tightly closed, so irrigation without opening the lids is useless.”  </a:t>
            </a:r>
          </a:p>
          <a:p>
            <a:endParaRPr lang="en-US" altLang="en-US" baseline="0" dirty="0"/>
          </a:p>
          <a:p>
            <a:r>
              <a:rPr lang="en-US" altLang="en-US" baseline="0" dirty="0"/>
              <a:t>“Once a caustic substance reaches the eye…the lids are forced closed in a natural response to the injury… The medical provider arriving on the scene is faced with two problems in irrigating the eye.  First, holding the eye open in an attempt to irrigate the globe properly is extremely difficult or at times impossible without specialized equipment.  This is not because the patient is uncooperative but because the patient is unable to open the eye due to the spasm.  Second, there is no efficient way one person can pour the solution into the eye once the lids are opened digitally.” </a:t>
            </a:r>
          </a:p>
          <a:p>
            <a:endParaRPr lang="en-US" altLang="en-US" baseline="0" dirty="0"/>
          </a:p>
          <a:p>
            <a:r>
              <a:rPr lang="en-US" altLang="en-US" baseline="0" dirty="0"/>
              <a:t>Morgan Lenses “are comfortable to the patient and provide a better irrigation to an injured eye than a medical provider struggling to hold open an injured eye while providing a steady flow of solution over the globe.”    </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369163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6ADC4451-FEA4-4984-97CF-FCA8E1C9128B}" type="slidenum">
              <a:rPr lang="en-US" altLang="en-US" sz="1200" smtClean="0">
                <a:solidFill>
                  <a:schemeClr val="tx2"/>
                </a:solidFill>
              </a:rPr>
              <a:pPr>
                <a:defRPr/>
              </a:pPr>
              <a:t>21</a:t>
            </a:fld>
            <a:endParaRPr lang="en-US" altLang="en-US" sz="1200">
              <a:solidFill>
                <a:schemeClr val="tx2"/>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Summary:</a:t>
            </a:r>
          </a:p>
          <a:p>
            <a:r>
              <a:rPr lang="en-US" altLang="en-US" dirty="0"/>
              <a:t>   -loss of vision is considered one of the most debilitating of injuries, and ocular burns may lead to blindness if not treated quickly and effectively</a:t>
            </a:r>
          </a:p>
          <a:p>
            <a:r>
              <a:rPr lang="en-US" altLang="en-US" dirty="0"/>
              <a:t>   -irrigation should be prompt and prolific;  any delays may alter the prognosis</a:t>
            </a:r>
          </a:p>
          <a:p>
            <a:r>
              <a:rPr lang="en-US" altLang="en-US" dirty="0"/>
              <a:t>   -it is essential that the irrigating solution reach all regions of the eye and a sufficient volume of fluid must be used</a:t>
            </a:r>
          </a:p>
          <a:p>
            <a:r>
              <a:rPr lang="en-US" altLang="en-US" dirty="0"/>
              <a:t>   -burns may require hours of irrigation in order to neutralize the pH (and to ensure that the pH remains neutral)</a:t>
            </a:r>
          </a:p>
          <a:p>
            <a:r>
              <a:rPr lang="en-US" altLang="en-US" dirty="0"/>
              <a:t>   -irrigating continuously for days may be necessary to effectively treat severe infections </a:t>
            </a:r>
          </a:p>
        </p:txBody>
      </p:sp>
    </p:spTree>
    <p:extLst>
      <p:ext uri="{BB962C8B-B14F-4D97-AF65-F5344CB8AC3E}">
        <p14:creationId xmlns:p14="http://schemas.microsoft.com/office/powerpoint/2010/main" val="1803883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7219EE08-3698-487D-8F53-C5BC5D100C98}" type="slidenum">
              <a:rPr lang="en-US" altLang="en-US" sz="1200" smtClean="0">
                <a:solidFill>
                  <a:schemeClr val="tx2"/>
                </a:solidFill>
              </a:rPr>
              <a:pPr>
                <a:defRPr/>
              </a:pPr>
              <a:t>22</a:t>
            </a:fld>
            <a:endParaRPr lang="en-US" altLang="en-US" sz="1200">
              <a:solidFill>
                <a:schemeClr val="tx2"/>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Speaker notes were compiled using numerous sources including:</a:t>
            </a:r>
          </a:p>
          <a:p>
            <a:endParaRPr lang="en-US" altLang="en-US" dirty="0"/>
          </a:p>
          <a:p>
            <a:r>
              <a:rPr lang="en-US" altLang="en-US" dirty="0"/>
              <a:t>“Burns, Ocular” by </a:t>
            </a:r>
            <a:r>
              <a:rPr lang="en-US" altLang="en-US" dirty="0" err="1"/>
              <a:t>Wende</a:t>
            </a:r>
            <a:r>
              <a:rPr lang="en-US" altLang="en-US" dirty="0"/>
              <a:t> R. </a:t>
            </a:r>
            <a:r>
              <a:rPr lang="en-US" altLang="en-US" dirty="0" err="1"/>
              <a:t>Reenstra</a:t>
            </a:r>
            <a:r>
              <a:rPr lang="en-US" altLang="en-US" dirty="0"/>
              <a:t>-Buras, MD</a:t>
            </a:r>
          </a:p>
          <a:p>
            <a:r>
              <a:rPr lang="en-US" altLang="en-US" dirty="0"/>
              <a:t>http://www.emedicine.com/EMERG/topic736.htm </a:t>
            </a:r>
          </a:p>
          <a:p>
            <a:endParaRPr lang="en-US" altLang="en-US" dirty="0"/>
          </a:p>
          <a:p>
            <a:r>
              <a:rPr lang="en-US" altLang="en-US" dirty="0"/>
              <a:t>“Burns, Chemical” by Robert Cox, MD </a:t>
            </a:r>
          </a:p>
          <a:p>
            <a:r>
              <a:rPr lang="en-US" altLang="en-US" dirty="0"/>
              <a:t>http://emedicine.medscape.com/article/769336-overview#a4</a:t>
            </a:r>
          </a:p>
          <a:p>
            <a:endParaRPr lang="en-US" altLang="en-US" dirty="0"/>
          </a:p>
          <a:p>
            <a:r>
              <a:rPr lang="en-US" altLang="en-US" u="sng" dirty="0"/>
              <a:t>Principles and Practices of Emergency Medicine </a:t>
            </a:r>
            <a:r>
              <a:rPr lang="en-US" altLang="en-US" dirty="0"/>
              <a:t>(Third Edition, Schwartz, et.al.) </a:t>
            </a:r>
          </a:p>
          <a:p>
            <a:endParaRPr lang="en-US" altLang="en-US" dirty="0"/>
          </a:p>
          <a:p>
            <a:r>
              <a:rPr lang="en-US" altLang="en-US" dirty="0"/>
              <a:t>“Go With the</a:t>
            </a:r>
            <a:r>
              <a:rPr lang="en-US" altLang="en-US" baseline="0" dirty="0"/>
              <a:t> Flow During an Eye Emergency”, Nursing 2000, Vol. 30, No. 8</a:t>
            </a:r>
            <a:endParaRPr lang="en-US" altLang="en-US" dirty="0"/>
          </a:p>
        </p:txBody>
      </p:sp>
    </p:spTree>
    <p:extLst>
      <p:ext uri="{BB962C8B-B14F-4D97-AF65-F5344CB8AC3E}">
        <p14:creationId xmlns:p14="http://schemas.microsoft.com/office/powerpoint/2010/main" val="270551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8C84ABBD-B286-4134-9EBC-CF1EE6F231AC}" type="slidenum">
              <a:rPr lang="en-US" altLang="en-US" sz="1200" smtClean="0">
                <a:solidFill>
                  <a:schemeClr val="tx2"/>
                </a:solidFill>
              </a:rPr>
              <a:pPr>
                <a:defRPr/>
              </a:pPr>
              <a:t>3</a:t>
            </a:fld>
            <a:endParaRPr lang="en-US" altLang="en-US" sz="1200">
              <a:solidFill>
                <a:schemeClr val="tx2"/>
              </a:solidFill>
            </a:endParaRPr>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Alkalis (also called bases) are defined as proton acceptors (OH-);  their strength is measured by how aggressively they will take a proton from another compound.  The pH of a base ranges from 7 to 14, with a very strong base such as sodium hydroxide (</a:t>
            </a:r>
            <a:r>
              <a:rPr lang="en-US" altLang="en-US" dirty="0" err="1"/>
              <a:t>NaOH</a:t>
            </a:r>
            <a:r>
              <a:rPr lang="en-US" altLang="en-US" dirty="0"/>
              <a:t>) having a pH of 14.  Alkalis produce liquefaction necrosis which quickly penetrates into</a:t>
            </a:r>
            <a:r>
              <a:rPr lang="en-US" altLang="en-US" baseline="0" dirty="0"/>
              <a:t> the inner eye</a:t>
            </a:r>
            <a:r>
              <a:rPr lang="en-US" altLang="en-US" dirty="0"/>
              <a:t>.  They are generally more damaging than acids.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Acids are proton donors (H+);  their strength is based on how easily they give up the proton. Their pH  varies from 0 to 7, and a very strong acid such as hydrochloric acid (</a:t>
            </a:r>
            <a:r>
              <a:rPr lang="en-US" altLang="en-US" dirty="0" err="1"/>
              <a:t>HCl</a:t>
            </a:r>
            <a:r>
              <a:rPr lang="en-US" altLang="en-US" dirty="0"/>
              <a:t>) has a pH of 1.  An ocular acid burn produces coagulation necrosis of the cornea.  The damaged tissue then limits further penetration of the acid.</a:t>
            </a:r>
          </a:p>
          <a:p>
            <a:endParaRPr lang="en-US" altLang="en-US" dirty="0"/>
          </a:p>
          <a:p>
            <a:r>
              <a:rPr lang="en-US" altLang="en-US" dirty="0"/>
              <a:t>Both acids and bases are called caustics.  Concentrated forms of either may generate significant heat when in contact with water, resulting in thermal injury (this is most pronounced when just a small amount of fluid is present--as in the eye).  Large amounts of fluid (irrigation) dissipates the heat in addition to diluting and removing the caustic.</a:t>
            </a:r>
          </a:p>
          <a:p>
            <a:endParaRPr lang="en-US" altLang="en-US" dirty="0"/>
          </a:p>
          <a:p>
            <a:r>
              <a:rPr lang="en-US" altLang="en-US" dirty="0"/>
              <a:t>A Foreign Body Sensation (FBS) may be caused by an actual particulate that can’t be seen, but it also may be the result of a corneal abrasion or erosion, or an inflammatory condition of the eye or conjunctiva.   It</a:t>
            </a:r>
            <a:r>
              <a:rPr lang="en-US" altLang="en-US" baseline="0" dirty="0"/>
              <a:t> may be more effective to skip or limit the use of an ocular anesthetic since irrigation only needs to be continued until relief is noted.</a:t>
            </a:r>
            <a:endParaRPr lang="en-US" altLang="en-US" dirty="0"/>
          </a:p>
          <a:p>
            <a:endParaRPr lang="en-US" altLang="en-US" dirty="0"/>
          </a:p>
          <a:p>
            <a:r>
              <a:rPr lang="en-US" altLang="en-US" dirty="0"/>
              <a:t>The Morgan Lens may be used for delivering a controlled dosage of medication to the eye, especially when attached to a syringe.</a:t>
            </a:r>
          </a:p>
          <a:p>
            <a:endParaRPr lang="en-US" altLang="en-US" dirty="0"/>
          </a:p>
          <a:p>
            <a:endParaRPr lang="en-US" altLang="en-US" dirty="0"/>
          </a:p>
        </p:txBody>
      </p:sp>
    </p:spTree>
    <p:extLst>
      <p:ext uri="{BB962C8B-B14F-4D97-AF65-F5344CB8AC3E}">
        <p14:creationId xmlns:p14="http://schemas.microsoft.com/office/powerpoint/2010/main" val="170869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B4211339-9B0D-471D-954D-C9F430FEF301}" type="slidenum">
              <a:rPr lang="en-US" altLang="en-US" sz="1200" smtClean="0">
                <a:solidFill>
                  <a:schemeClr val="tx2"/>
                </a:solidFill>
              </a:rPr>
              <a:pPr>
                <a:defRPr/>
              </a:pPr>
              <a:t>4</a:t>
            </a:fld>
            <a:endParaRPr lang="en-US" altLang="en-US" sz="1200">
              <a:solidFill>
                <a:schemeClr val="tx2"/>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Alkali burns are THE MOST SERIOUS OCULAR BURNS as they rapidly cause liquefactive necrosis (saponification of fatty acids of cell membranes with an associated inflammatory response (release of proteolytic enzymes) which causes further damage).  Damage continues as the alkali rapidly penetrates through ocular tissues, generally taking 5 to 15 minutes to reach the anterior chamber.</a:t>
            </a:r>
          </a:p>
          <a:p>
            <a:endParaRPr lang="en-US" altLang="en-US" dirty="0"/>
          </a:p>
          <a:p>
            <a:r>
              <a:rPr lang="en-US" altLang="en-US" dirty="0"/>
              <a:t>Note that alkali burns may not be the most painful:  the alkali can quickly penetrate the corneal stroma, interfering with sensory nerves.  The nerve damage may actually produce an anesthetic effect as the alkali continues penetrating into the anterior chamber and retina.  Do not use pain as an</a:t>
            </a:r>
            <a:r>
              <a:rPr lang="en-US" altLang="en-US" baseline="0" dirty="0"/>
              <a:t> indicator of severity. </a:t>
            </a:r>
            <a:endParaRPr lang="en-US" altLang="en-US" dirty="0"/>
          </a:p>
          <a:p>
            <a:endParaRPr lang="en-US" altLang="en-US" dirty="0"/>
          </a:p>
          <a:p>
            <a:r>
              <a:rPr lang="en-US" altLang="en-US" dirty="0"/>
              <a:t>Automobile air bags are a growing cause of alkali burns. A chemical reaction of sodium azide inflates the bag, but also produces aerosolized powdered sodium hydroxide (a strong base). In addition, there may be inert powders used to prevent sticking and these can cause irritation.  Often the pain is delayed (or</a:t>
            </a:r>
            <a:r>
              <a:rPr lang="en-US" altLang="en-US" baseline="0" dirty="0"/>
              <a:t> less significant than other injuries) and irrigation is delayed, resulting in a more serious injury.</a:t>
            </a:r>
            <a:endParaRPr lang="en-US" altLang="en-US" dirty="0"/>
          </a:p>
          <a:p>
            <a:endParaRPr lang="en-US" altLang="en-US" dirty="0"/>
          </a:p>
          <a:p>
            <a:r>
              <a:rPr lang="en-US" altLang="en-US" dirty="0"/>
              <a:t>Sodium and Potassium Hydroxide - found in cleaners, drain openers, lye soap, denture</a:t>
            </a:r>
            <a:r>
              <a:rPr lang="en-US" altLang="en-US" baseline="0" dirty="0"/>
              <a:t> cleaners, </a:t>
            </a:r>
            <a:r>
              <a:rPr lang="en-US" altLang="en-US" dirty="0"/>
              <a:t>paint removers and is often used in food processing.  It is also found in </a:t>
            </a:r>
            <a:r>
              <a:rPr lang="en-US" altLang="en-US" dirty="0" err="1"/>
              <a:t>Clinitest</a:t>
            </a:r>
            <a:r>
              <a:rPr lang="en-US" altLang="en-US" dirty="0"/>
              <a:t> tablets (45-50%).  Considerable heat is generated when mixed with water (</a:t>
            </a:r>
            <a:r>
              <a:rPr lang="en-US" altLang="en-US" dirty="0" err="1"/>
              <a:t>Clinitest</a:t>
            </a:r>
            <a:r>
              <a:rPr lang="en-US" altLang="en-US" dirty="0"/>
              <a:t> tablets generate temperatures of nearly 160 degrees F when dissolved in 1.5 mL of water).</a:t>
            </a:r>
          </a:p>
          <a:p>
            <a:endParaRPr lang="en-US" altLang="en-US" dirty="0"/>
          </a:p>
          <a:p>
            <a:r>
              <a:rPr lang="en-US" altLang="en-US" dirty="0"/>
              <a:t>Calcium Hydroxide -</a:t>
            </a:r>
            <a:r>
              <a:rPr lang="en-US" altLang="en-US" baseline="0" dirty="0"/>
              <a:t> </a:t>
            </a:r>
            <a:r>
              <a:rPr lang="en-US" altLang="en-US" dirty="0"/>
              <a:t>found in household bleach and pool chlorination solutions. </a:t>
            </a:r>
          </a:p>
          <a:p>
            <a:endParaRPr lang="en-US" altLang="en-US" dirty="0"/>
          </a:p>
          <a:p>
            <a:r>
              <a:rPr lang="en-US" altLang="en-US" dirty="0"/>
              <a:t>Calcium oxide (lime) - a caustic ingredient in cement; generates heat when mixed with water.</a:t>
            </a:r>
          </a:p>
          <a:p>
            <a:endParaRPr lang="en-US" altLang="en-US" dirty="0"/>
          </a:p>
          <a:p>
            <a:r>
              <a:rPr lang="en-US" altLang="en-US" dirty="0"/>
              <a:t>Ammonia –</a:t>
            </a:r>
            <a:r>
              <a:rPr lang="en-US" altLang="en-US" baseline="0" dirty="0"/>
              <a:t> found </a:t>
            </a:r>
            <a:r>
              <a:rPr lang="en-US" altLang="en-US" dirty="0"/>
              <a:t>in cleaners and detergents.  Gaseous</a:t>
            </a:r>
            <a:r>
              <a:rPr lang="en-US" altLang="en-US" baseline="0" dirty="0"/>
              <a:t> anhydrous ammonia is used in fertilizer manufacturing.</a:t>
            </a:r>
          </a:p>
          <a:p>
            <a:endParaRPr lang="en-US" altLang="en-US" baseline="0" dirty="0"/>
          </a:p>
          <a:p>
            <a:r>
              <a:rPr lang="en-US" altLang="en-US" baseline="0" dirty="0"/>
              <a:t>Phosphates – found in many household detergents and cleaners.</a:t>
            </a:r>
            <a:endParaRPr lang="en-US" altLang="en-US" dirty="0"/>
          </a:p>
          <a:p>
            <a:endParaRPr lang="en-US" altLang="en-US" dirty="0"/>
          </a:p>
          <a:p>
            <a:r>
              <a:rPr lang="en-US" altLang="en-US" dirty="0"/>
              <a:t>Magnesium hydroxide and Phosphorus - found in fireworks, sparklers and flares.</a:t>
            </a:r>
          </a:p>
          <a:p>
            <a:endParaRPr lang="en-US" altLang="en-US" dirty="0"/>
          </a:p>
        </p:txBody>
      </p:sp>
    </p:spTree>
    <p:extLst>
      <p:ext uri="{BB962C8B-B14F-4D97-AF65-F5344CB8AC3E}">
        <p14:creationId xmlns:p14="http://schemas.microsoft.com/office/powerpoint/2010/main" val="1591012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130EF42B-6CB6-4FD0-B30F-5F636FBD025C}" type="slidenum">
              <a:rPr lang="en-US" altLang="en-US" sz="1200" smtClean="0">
                <a:solidFill>
                  <a:schemeClr val="tx2"/>
                </a:solidFill>
              </a:rPr>
              <a:pPr>
                <a:defRPr/>
              </a:pPr>
              <a:t>5</a:t>
            </a:fld>
            <a:endParaRPr lang="en-US" altLang="en-US" sz="1200">
              <a:solidFill>
                <a:schemeClr val="tx2"/>
              </a:solidFill>
            </a:endParaRPr>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Hydrofluoric acid is a weak acid that produces liquefaction necrosis and therefore acts more like an alkali (these burns are very serious and often extremely painful, although</a:t>
            </a:r>
            <a:r>
              <a:rPr lang="en-US" altLang="en-US" baseline="0" dirty="0"/>
              <a:t> the onset of pain may be delayed for hours</a:t>
            </a:r>
            <a:r>
              <a:rPr lang="en-US" altLang="en-US" dirty="0"/>
              <a:t>).  It may be found in glass etching compounds, rust removers, cleaners, refrigerants, leather tanning products, and used in manufacturing and refining processes.  </a:t>
            </a:r>
          </a:p>
          <a:p>
            <a:endParaRPr lang="en-US" altLang="en-US" dirty="0"/>
          </a:p>
          <a:p>
            <a:r>
              <a:rPr lang="en-US" altLang="en-US" dirty="0"/>
              <a:t>Sulfuric acid generates considerable heat when diluted.  It is found in automobile batteries, cleaners (toilet bowl, drain, metal), and is used in chemical or fertilizer manufacturing.   Concentrations</a:t>
            </a:r>
            <a:r>
              <a:rPr lang="en-US" altLang="en-US" baseline="0" dirty="0"/>
              <a:t> range from 8% to almost pure acid.</a:t>
            </a:r>
            <a:r>
              <a:rPr lang="en-US" altLang="en-US" dirty="0"/>
              <a:t> </a:t>
            </a:r>
          </a:p>
          <a:p>
            <a:endParaRPr lang="en-US" altLang="en-US" dirty="0"/>
          </a:p>
          <a:p>
            <a:r>
              <a:rPr lang="en-US" altLang="en-US" dirty="0"/>
              <a:t>Nitric acid is used in metal refining, electroplating, engraving, manufacturing.</a:t>
            </a:r>
          </a:p>
          <a:p>
            <a:endParaRPr lang="en-US" altLang="en-US" dirty="0"/>
          </a:p>
          <a:p>
            <a:r>
              <a:rPr lang="en-US" altLang="en-US" dirty="0"/>
              <a:t>Hydrochloric acid is found in cleaners (toilet bowl, metal, swimming pool), plumbing applications, laboratory chemicals.  Concentrations range from 5 to 44%.</a:t>
            </a:r>
          </a:p>
          <a:p>
            <a:endParaRPr lang="en-US" altLang="en-US" dirty="0"/>
          </a:p>
          <a:p>
            <a:r>
              <a:rPr lang="en-US" altLang="en-US" dirty="0"/>
              <a:t>Acetic acid is found in printing agents, disinfectants, hair care products.  Vinegar is dilute acetic acid. </a:t>
            </a:r>
          </a:p>
          <a:p>
            <a:endParaRPr lang="en-US" altLang="en-US" dirty="0"/>
          </a:p>
          <a:p>
            <a:r>
              <a:rPr lang="en-US" altLang="en-US" dirty="0"/>
              <a:t>Formic acid is used in airplane glue and manufacturing.</a:t>
            </a:r>
          </a:p>
          <a:p>
            <a:endParaRPr lang="en-US" altLang="en-US" dirty="0"/>
          </a:p>
          <a:p>
            <a:r>
              <a:rPr lang="en-US" altLang="en-US" dirty="0"/>
              <a:t>The word “acid” comes from the Latin </a:t>
            </a:r>
            <a:r>
              <a:rPr lang="en-US" altLang="en-US" i="1" dirty="0" err="1"/>
              <a:t>acidus</a:t>
            </a:r>
            <a:r>
              <a:rPr lang="en-US" altLang="en-US" dirty="0"/>
              <a:t> which means sour, since it was noticed that many acids have a sour taste (for example, citric acid in lemons or acetic acid in vinegar, and milk turns sour due to the formation of lactic acid).</a:t>
            </a:r>
          </a:p>
        </p:txBody>
      </p:sp>
    </p:spTree>
    <p:extLst>
      <p:ext uri="{BB962C8B-B14F-4D97-AF65-F5344CB8AC3E}">
        <p14:creationId xmlns:p14="http://schemas.microsoft.com/office/powerpoint/2010/main" val="319565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BF579A98-DBAF-40DA-A5C4-DAAF68BA5D0B}" type="slidenum">
              <a:rPr lang="en-US" altLang="en-US" sz="1200" smtClean="0">
                <a:solidFill>
                  <a:schemeClr val="tx2"/>
                </a:solidFill>
              </a:rPr>
              <a:pPr>
                <a:defRPr/>
              </a:pPr>
              <a:t>6</a:t>
            </a:fld>
            <a:endParaRPr lang="en-US" altLang="en-US" sz="1200">
              <a:solidFill>
                <a:schemeClr val="tx2"/>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It’s not necessary to monitor pH when removing an irritant.  </a:t>
            </a:r>
          </a:p>
          <a:p>
            <a:endParaRPr lang="en-US" altLang="en-US" dirty="0"/>
          </a:p>
          <a:p>
            <a:r>
              <a:rPr lang="en-US" altLang="en-US" dirty="0"/>
              <a:t>Irrigation should be continued until the pain is gone (usually 20 to 30 minutes minimum), keeping in mind that an ocular anesthetic may block the sensation.</a:t>
            </a:r>
          </a:p>
          <a:p>
            <a:endParaRPr lang="en-US" altLang="en-US" dirty="0"/>
          </a:p>
          <a:p>
            <a:r>
              <a:rPr lang="en-US" altLang="en-US" dirty="0"/>
              <a:t>The eye should be checked for corneal abrasions and treated accordingly.</a:t>
            </a:r>
          </a:p>
          <a:p>
            <a:endParaRPr lang="en-US" altLang="en-US" dirty="0"/>
          </a:p>
          <a:p>
            <a:r>
              <a:rPr lang="en-US" altLang="en-US" dirty="0"/>
              <a:t>Note that liquid detergent</a:t>
            </a:r>
            <a:r>
              <a:rPr lang="en-US" altLang="en-US" baseline="0" dirty="0"/>
              <a:t> capsules contain anionic and non-ionic detergents and cationic surfactants, but an alkali solution forms when dissolved in water.  One study at the Western Eye Hospital in London found that 40% of all chemical ocular injuries in children under 5 years of age were caused by detergent capsules. </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317280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4B0CE14C-9FCD-42C5-9CD7-F394671349F3}" type="slidenum">
              <a:rPr lang="en-US" altLang="en-US" sz="1200" smtClean="0">
                <a:solidFill>
                  <a:schemeClr val="tx2"/>
                </a:solidFill>
              </a:rPr>
              <a:pPr>
                <a:defRPr/>
              </a:pPr>
              <a:t>7</a:t>
            </a:fld>
            <a:endParaRPr lang="en-US" altLang="en-US" sz="1200">
              <a:solidFill>
                <a:schemeClr val="tx2"/>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The Morgan Lens has a standard luer lock adapter that can attach to an I.V. set or a Morgan Lens Delivery Set which can provide irrigation to one or both eyes.</a:t>
            </a:r>
          </a:p>
          <a:p>
            <a:endParaRPr lang="en-US" altLang="en-US" dirty="0"/>
          </a:p>
          <a:p>
            <a:r>
              <a:rPr lang="en-US" altLang="en-US" dirty="0"/>
              <a:t>Morgan Lens Delivery Set:</a:t>
            </a:r>
          </a:p>
          <a:p>
            <a:r>
              <a:rPr lang="en-US" altLang="en-US" dirty="0"/>
              <a:t>   -a specialized tubing set (giving set)</a:t>
            </a:r>
          </a:p>
          <a:p>
            <a:r>
              <a:rPr lang="en-US" altLang="en-US" dirty="0"/>
              <a:t>   -branches to allow attachment to two Morgan Lenses</a:t>
            </a:r>
          </a:p>
          <a:p>
            <a:r>
              <a:rPr lang="en-US" altLang="en-US" dirty="0"/>
              <a:t>   -provides simultaneous irrigation of both eyes (clamp included to allow irrigation of one eye)</a:t>
            </a:r>
          </a:p>
          <a:p>
            <a:r>
              <a:rPr lang="en-US" altLang="en-US" dirty="0"/>
              <a:t>   -eliminates the need for two separate bags of solution, tubing sets, and I.V. poles	</a:t>
            </a:r>
          </a:p>
          <a:p>
            <a:endParaRPr lang="en-US" altLang="en-US" dirty="0"/>
          </a:p>
          <a:p>
            <a:r>
              <a:rPr lang="en-US" altLang="en-US" dirty="0"/>
              <a:t>Medi-Duct:</a:t>
            </a:r>
          </a:p>
          <a:p>
            <a:r>
              <a:rPr lang="en-US" altLang="en-US" dirty="0"/>
              <a:t>   -an ocular fluid management system</a:t>
            </a:r>
          </a:p>
          <a:p>
            <a:r>
              <a:rPr lang="en-US" altLang="en-US" dirty="0"/>
              <a:t>   -designed specifically for use with the Morgan Lens</a:t>
            </a:r>
          </a:p>
          <a:p>
            <a:r>
              <a:rPr lang="en-US" altLang="en-US" dirty="0"/>
              <a:t>   -attaches to the face below the irrigated eye</a:t>
            </a:r>
          </a:p>
          <a:p>
            <a:r>
              <a:rPr lang="en-US" altLang="en-US" dirty="0"/>
              <a:t>   -wicks away irrigating fluids with super absorbent material keeping patient dry</a:t>
            </a:r>
          </a:p>
          <a:p>
            <a:r>
              <a:rPr lang="en-US" altLang="en-US" dirty="0"/>
              <a:t>   -allows for easy collection and disposal</a:t>
            </a:r>
          </a:p>
          <a:p>
            <a:endParaRPr lang="en-US" altLang="en-US" dirty="0"/>
          </a:p>
          <a:p>
            <a:r>
              <a:rPr lang="en-US" altLang="en-US" dirty="0"/>
              <a:t>Topical Anesthetic:</a:t>
            </a:r>
          </a:p>
          <a:p>
            <a:r>
              <a:rPr lang="en-US" altLang="en-US" dirty="0"/>
              <a:t>  -not required when using the Morgan Lens</a:t>
            </a:r>
          </a:p>
          <a:p>
            <a:r>
              <a:rPr lang="en-US" altLang="en-US" dirty="0"/>
              <a:t>  -may reduce patient anxiety, ease the insertion of the lens</a:t>
            </a:r>
          </a:p>
          <a:p>
            <a:r>
              <a:rPr lang="en-US" altLang="en-US" dirty="0"/>
              <a:t>  -reduces reflex squeezing action of lids (</a:t>
            </a:r>
            <a:r>
              <a:rPr lang="en-US" altLang="en-US" dirty="0" err="1"/>
              <a:t>blepharospasm</a:t>
            </a:r>
            <a:r>
              <a:rPr lang="en-US" altLang="en-US" dirty="0"/>
              <a:t>)</a:t>
            </a:r>
          </a:p>
          <a:p>
            <a:r>
              <a:rPr lang="en-US" altLang="en-US" dirty="0"/>
              <a:t>  -may be </a:t>
            </a:r>
            <a:r>
              <a:rPr lang="en-US" altLang="en-US" dirty="0" err="1"/>
              <a:t>reinstilled</a:t>
            </a:r>
            <a:r>
              <a:rPr lang="en-US" altLang="en-US" dirty="0"/>
              <a:t> during irrigation by temporarily pinching tube of the Morgan Lens while placing a drop into the eye (removing the lens from the eye is not necessary) </a:t>
            </a:r>
          </a:p>
          <a:p>
            <a:endParaRPr lang="en-US" altLang="en-US" dirty="0"/>
          </a:p>
          <a:p>
            <a:r>
              <a:rPr lang="en-US" altLang="en-US" dirty="0"/>
              <a:t>Irrigating Solution:  </a:t>
            </a:r>
          </a:p>
          <a:p>
            <a:r>
              <a:rPr lang="en-US" altLang="en-US" dirty="0"/>
              <a:t>  -lactated Ringer’s (LR) recommended due to the similarity in pH to that of the eye</a:t>
            </a:r>
          </a:p>
          <a:p>
            <a:r>
              <a:rPr lang="en-US" altLang="en-US" dirty="0"/>
              <a:t>  -Hartmann’s solution is very similar to LR and may be used when available</a:t>
            </a:r>
          </a:p>
          <a:p>
            <a:r>
              <a:rPr lang="en-US" altLang="en-US" dirty="0"/>
              <a:t>  -some patients experience irritation with Normal Saline—switching to LR has been shown to relieve pain</a:t>
            </a:r>
          </a:p>
          <a:p>
            <a:r>
              <a:rPr lang="en-US" altLang="en-US" dirty="0"/>
              <a:t>  -experts recommend using any safe solution—do not delay irrigation to find an ideal solution </a:t>
            </a:r>
          </a:p>
          <a:p>
            <a:endParaRPr lang="en-US" altLang="en-US" dirty="0"/>
          </a:p>
          <a:p>
            <a:r>
              <a:rPr lang="en-US" altLang="en-US" dirty="0"/>
              <a:t>pH paper:</a:t>
            </a:r>
          </a:p>
          <a:p>
            <a:r>
              <a:rPr lang="en-US" altLang="en-US" dirty="0"/>
              <a:t>   -allows medical staff to test pH level in eye(s)</a:t>
            </a:r>
          </a:p>
          <a:p>
            <a:r>
              <a:rPr lang="en-US" altLang="en-US" dirty="0"/>
              <a:t>   -pH may be taken by temporarily pinching the tube of the Morgan Lens to stop the flow </a:t>
            </a:r>
          </a:p>
          <a:p>
            <a:r>
              <a:rPr lang="en-US" altLang="en-US" dirty="0"/>
              <a:t>  -irrigation should be continued until the pH is neutral and remains stable </a:t>
            </a:r>
          </a:p>
          <a:p>
            <a:endParaRPr lang="en-US" altLang="en-US" dirty="0"/>
          </a:p>
          <a:p>
            <a:endParaRPr lang="en-US" altLang="en-US" dirty="0"/>
          </a:p>
        </p:txBody>
      </p:sp>
    </p:spTree>
    <p:extLst>
      <p:ext uri="{BB962C8B-B14F-4D97-AF65-F5344CB8AC3E}">
        <p14:creationId xmlns:p14="http://schemas.microsoft.com/office/powerpoint/2010/main" val="1990163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3FF77F4F-1F08-4AB0-A3F3-B28234B386B6}" type="slidenum">
              <a:rPr lang="en-US" altLang="en-US" sz="1200" smtClean="0">
                <a:solidFill>
                  <a:schemeClr val="tx2"/>
                </a:solidFill>
              </a:rPr>
              <a:pPr>
                <a:defRPr/>
              </a:pPr>
              <a:t>8</a:t>
            </a:fld>
            <a:endParaRPr lang="en-US" altLang="en-US" sz="1200">
              <a:solidFill>
                <a:schemeClr val="tx2"/>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Insertion, Step One:</a:t>
            </a:r>
          </a:p>
          <a:p>
            <a:endParaRPr lang="en-US" altLang="en-US" dirty="0"/>
          </a:p>
          <a:p>
            <a:r>
              <a:rPr lang="en-US" altLang="en-US" dirty="0"/>
              <a:t>-Ensure the patient does not have any allergies which would prevent</a:t>
            </a:r>
            <a:r>
              <a:rPr lang="en-US" altLang="en-US" baseline="0" dirty="0"/>
              <a:t> using an anesthetic.</a:t>
            </a:r>
          </a:p>
          <a:p>
            <a:endParaRPr lang="en-US" altLang="en-US" dirty="0"/>
          </a:p>
          <a:p>
            <a:r>
              <a:rPr lang="en-US" altLang="en-US" dirty="0"/>
              <a:t>-If available, instill topical anesthetic (pain and blepharospasms—the involuntary reflex action of squeezing the eyelids shut--may be relieved by an anesthetic, thereby helping with insertion).  </a:t>
            </a:r>
          </a:p>
          <a:p>
            <a:endParaRPr lang="en-US" altLang="en-US" dirty="0"/>
          </a:p>
          <a:p>
            <a:r>
              <a:rPr lang="en-US" altLang="en-US" dirty="0"/>
              <a:t>Irrigation with the lens may still be performed if anesthetic isn’t available. </a:t>
            </a:r>
            <a:r>
              <a:rPr lang="en-US" altLang="en-US" baseline="0" dirty="0"/>
              <a:t> The irrigating solution will cool and soothe the eye, dilute the contaminant, and the eyelids may be shut.</a:t>
            </a:r>
            <a:endParaRPr lang="en-US" altLang="en-US" dirty="0"/>
          </a:p>
          <a:p>
            <a:endParaRPr lang="en-US" altLang="en-US" dirty="0"/>
          </a:p>
          <a:p>
            <a:r>
              <a:rPr lang="en-US" altLang="en-US" dirty="0"/>
              <a:t>Note that anesthetics may mask the feeling of a foreign body, so for the removal of particulates or for a foreign body sensation, it may be best not to use an anesthetic</a:t>
            </a:r>
          </a:p>
          <a:p>
            <a:endParaRPr lang="en-US" altLang="en-US" dirty="0"/>
          </a:p>
          <a:p>
            <a:r>
              <a:rPr lang="en-US" altLang="en-US" dirty="0"/>
              <a:t>-DO NOT DELAY IRRIGATION to remove contact lenses unless it can be done rapidly.  Instead, irrigate over the lenses as they may be easier to remove later.  Chemically-contaminated lenses should be discarded.  </a:t>
            </a:r>
          </a:p>
        </p:txBody>
      </p:sp>
    </p:spTree>
    <p:extLst>
      <p:ext uri="{BB962C8B-B14F-4D97-AF65-F5344CB8AC3E}">
        <p14:creationId xmlns:p14="http://schemas.microsoft.com/office/powerpoint/2010/main" val="4292737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kumimoji="1" sz="4400">
                <a:solidFill>
                  <a:srgbClr val="0000FF"/>
                </a:solidFill>
                <a:latin typeface="Tahoma" panose="020B0604030504040204" pitchFamily="34" charset="0"/>
              </a:defRPr>
            </a:lvl1pPr>
            <a:lvl2pPr marL="742950" indent="-285750">
              <a:defRPr kumimoji="1" sz="4400">
                <a:solidFill>
                  <a:srgbClr val="0000FF"/>
                </a:solidFill>
                <a:latin typeface="Tahoma" panose="020B0604030504040204" pitchFamily="34" charset="0"/>
              </a:defRPr>
            </a:lvl2pPr>
            <a:lvl3pPr marL="1143000" indent="-228600">
              <a:defRPr kumimoji="1" sz="4400">
                <a:solidFill>
                  <a:srgbClr val="0000FF"/>
                </a:solidFill>
                <a:latin typeface="Tahoma" panose="020B0604030504040204" pitchFamily="34" charset="0"/>
              </a:defRPr>
            </a:lvl3pPr>
            <a:lvl4pPr marL="1600200" indent="-228600">
              <a:defRPr kumimoji="1" sz="4400">
                <a:solidFill>
                  <a:srgbClr val="0000FF"/>
                </a:solidFill>
                <a:latin typeface="Tahoma" panose="020B0604030504040204" pitchFamily="34" charset="0"/>
              </a:defRPr>
            </a:lvl4pPr>
            <a:lvl5pPr marL="2057400" indent="-228600">
              <a:defRPr kumimoji="1" sz="4400">
                <a:solidFill>
                  <a:srgbClr val="0000FF"/>
                </a:solidFill>
                <a:latin typeface="Tahoma" panose="020B0604030504040204" pitchFamily="34" charset="0"/>
              </a:defRPr>
            </a:lvl5pPr>
            <a:lvl6pPr marL="2514600" indent="-228600" algn="ctr" eaLnBrk="0" fontAlgn="base" hangingPunct="0">
              <a:spcBef>
                <a:spcPct val="0"/>
              </a:spcBef>
              <a:spcAft>
                <a:spcPct val="0"/>
              </a:spcAft>
              <a:defRPr kumimoji="1" sz="4400">
                <a:solidFill>
                  <a:srgbClr val="0000FF"/>
                </a:solidFill>
                <a:latin typeface="Tahoma" panose="020B0604030504040204" pitchFamily="34" charset="0"/>
              </a:defRPr>
            </a:lvl6pPr>
            <a:lvl7pPr marL="2971800" indent="-228600" algn="ctr" eaLnBrk="0" fontAlgn="base" hangingPunct="0">
              <a:spcBef>
                <a:spcPct val="0"/>
              </a:spcBef>
              <a:spcAft>
                <a:spcPct val="0"/>
              </a:spcAft>
              <a:defRPr kumimoji="1" sz="4400">
                <a:solidFill>
                  <a:srgbClr val="0000FF"/>
                </a:solidFill>
                <a:latin typeface="Tahoma" panose="020B0604030504040204" pitchFamily="34" charset="0"/>
              </a:defRPr>
            </a:lvl7pPr>
            <a:lvl8pPr marL="3429000" indent="-228600" algn="ctr" eaLnBrk="0" fontAlgn="base" hangingPunct="0">
              <a:spcBef>
                <a:spcPct val="0"/>
              </a:spcBef>
              <a:spcAft>
                <a:spcPct val="0"/>
              </a:spcAft>
              <a:defRPr kumimoji="1" sz="4400">
                <a:solidFill>
                  <a:srgbClr val="0000FF"/>
                </a:solidFill>
                <a:latin typeface="Tahoma" panose="020B0604030504040204" pitchFamily="34" charset="0"/>
              </a:defRPr>
            </a:lvl8pPr>
            <a:lvl9pPr marL="3886200" indent="-228600" algn="ctr" eaLnBrk="0" fontAlgn="base" hangingPunct="0">
              <a:spcBef>
                <a:spcPct val="0"/>
              </a:spcBef>
              <a:spcAft>
                <a:spcPct val="0"/>
              </a:spcAft>
              <a:defRPr kumimoji="1" sz="4400">
                <a:solidFill>
                  <a:srgbClr val="0000FF"/>
                </a:solidFill>
                <a:latin typeface="Tahoma" panose="020B0604030504040204" pitchFamily="34" charset="0"/>
              </a:defRPr>
            </a:lvl9pPr>
          </a:lstStyle>
          <a:p>
            <a:pPr>
              <a:defRPr/>
            </a:pPr>
            <a:fld id="{67AB73A6-916C-4BBB-BC5B-C67F36C009D1}" type="slidenum">
              <a:rPr lang="en-US" altLang="en-US" sz="1200" smtClean="0">
                <a:solidFill>
                  <a:schemeClr val="tx2"/>
                </a:solidFill>
              </a:rPr>
              <a:pPr>
                <a:defRPr/>
              </a:pPr>
              <a:t>9</a:t>
            </a:fld>
            <a:endParaRPr lang="en-US" altLang="en-US" sz="1200">
              <a:solidFill>
                <a:schemeClr val="tx2"/>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a:t>Insertion, Step Two:</a:t>
            </a:r>
          </a:p>
          <a:p>
            <a:endParaRPr lang="en-US" altLang="en-US" dirty="0"/>
          </a:p>
          <a:p>
            <a:r>
              <a:rPr lang="en-US" altLang="en-US" dirty="0"/>
              <a:t>-Attach the Morgan Lens to a Morgan Lens Delivery</a:t>
            </a:r>
            <a:r>
              <a:rPr lang="en-US" altLang="en-US" baseline="0" dirty="0"/>
              <a:t> Set or a standard I.V. set</a:t>
            </a:r>
          </a:p>
          <a:p>
            <a:r>
              <a:rPr lang="en-US" altLang="en-US" baseline="0" dirty="0"/>
              <a:t>-For a smaller, more controlled dosage (including foreign body removal), a syringe may be used</a:t>
            </a:r>
          </a:p>
          <a:p>
            <a:endParaRPr lang="en-US" altLang="en-US" baseline="0" dirty="0"/>
          </a:p>
          <a:p>
            <a:r>
              <a:rPr lang="en-US" altLang="en-US" baseline="0" dirty="0"/>
              <a:t>-The pain in one eye may mask pain in the other, so consider irrigating both eyes unless there is clear evidence that only one is involved.  </a:t>
            </a:r>
            <a:br>
              <a:rPr lang="en-US" altLang="en-US" baseline="0" dirty="0"/>
            </a:br>
            <a:r>
              <a:rPr lang="en-US" altLang="en-US" baseline="0" dirty="0"/>
              <a:t>-Bilateral irrigation may be done using two Morgan Lenses and two I.V. setups or one Delivery Set</a:t>
            </a:r>
            <a:endParaRPr lang="en-US" altLang="en-US" dirty="0"/>
          </a:p>
        </p:txBody>
      </p:sp>
    </p:spTree>
    <p:extLst>
      <p:ext uri="{BB962C8B-B14F-4D97-AF65-F5344CB8AC3E}">
        <p14:creationId xmlns:p14="http://schemas.microsoft.com/office/powerpoint/2010/main" val="302614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9F458D4-04FC-4890-8F6B-70D032ACA6F0}" type="slidenum">
              <a:rPr lang="en-US" altLang="en-US" smtClean="0"/>
              <a:pPr>
                <a:defRPr/>
              </a:pPr>
              <a:t>‹#›</a:t>
            </a:fld>
            <a:endParaRPr lang="en-US" altLang="en-US"/>
          </a:p>
        </p:txBody>
      </p:sp>
    </p:spTree>
    <p:extLst>
      <p:ext uri="{BB962C8B-B14F-4D97-AF65-F5344CB8AC3E}">
        <p14:creationId xmlns:p14="http://schemas.microsoft.com/office/powerpoint/2010/main" val="908277075"/>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7A6BDB-D90A-4E09-93BA-EF0E4946E20A}" type="slidenum">
              <a:rPr lang="en-US" altLang="en-US" smtClean="0"/>
              <a:pPr>
                <a:defRPr/>
              </a:pPr>
              <a:t>‹#›</a:t>
            </a:fld>
            <a:endParaRPr lang="en-US" altLang="en-US"/>
          </a:p>
        </p:txBody>
      </p:sp>
    </p:spTree>
    <p:extLst>
      <p:ext uri="{BB962C8B-B14F-4D97-AF65-F5344CB8AC3E}">
        <p14:creationId xmlns:p14="http://schemas.microsoft.com/office/powerpoint/2010/main" val="27237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7A6BDB-D90A-4E09-93BA-EF0E4946E20A}" type="slidenum">
              <a:rPr lang="en-US" altLang="en-US" smtClean="0"/>
              <a:pPr>
                <a:defRPr/>
              </a:pPr>
              <a:t>‹#›</a:t>
            </a:fld>
            <a:endParaRPr lang="en-US" altLang="en-US"/>
          </a:p>
        </p:txBody>
      </p:sp>
    </p:spTree>
    <p:extLst>
      <p:ext uri="{BB962C8B-B14F-4D97-AF65-F5344CB8AC3E}">
        <p14:creationId xmlns:p14="http://schemas.microsoft.com/office/powerpoint/2010/main" val="1405435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7A6BDB-D90A-4E09-93BA-EF0E4946E20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231188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7A6BDB-D90A-4E09-93BA-EF0E4946E20A}" type="slidenum">
              <a:rPr lang="en-US" altLang="en-US" smtClean="0"/>
              <a:pPr>
                <a:defRPr/>
              </a:pPr>
              <a:t>‹#›</a:t>
            </a:fld>
            <a:endParaRPr lang="en-US" altLang="en-US"/>
          </a:p>
        </p:txBody>
      </p:sp>
    </p:spTree>
    <p:extLst>
      <p:ext uri="{BB962C8B-B14F-4D97-AF65-F5344CB8AC3E}">
        <p14:creationId xmlns:p14="http://schemas.microsoft.com/office/powerpoint/2010/main" val="3396176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37A6BDB-D90A-4E09-93BA-EF0E4946E20A}" type="slidenum">
              <a:rPr lang="en-US" altLang="en-US" smtClean="0"/>
              <a:pPr>
                <a:defRPr/>
              </a:pPr>
              <a:t>‹#›</a:t>
            </a:fld>
            <a:endParaRPr lang="en-US" altLang="en-US"/>
          </a:p>
        </p:txBody>
      </p:sp>
    </p:spTree>
    <p:extLst>
      <p:ext uri="{BB962C8B-B14F-4D97-AF65-F5344CB8AC3E}">
        <p14:creationId xmlns:p14="http://schemas.microsoft.com/office/powerpoint/2010/main" val="1081528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37A6BDB-D90A-4E09-93BA-EF0E4946E20A}" type="slidenum">
              <a:rPr lang="en-US" altLang="en-US" smtClean="0"/>
              <a:pPr>
                <a:defRPr/>
              </a:pPr>
              <a:t>‹#›</a:t>
            </a:fld>
            <a:endParaRPr lang="en-US" altLang="en-US"/>
          </a:p>
        </p:txBody>
      </p:sp>
    </p:spTree>
    <p:extLst>
      <p:ext uri="{BB962C8B-B14F-4D97-AF65-F5344CB8AC3E}">
        <p14:creationId xmlns:p14="http://schemas.microsoft.com/office/powerpoint/2010/main" val="1970247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AB1E65-D81D-4D41-A57D-71E6309064AC}" type="slidenum">
              <a:rPr lang="en-US" altLang="en-US" smtClean="0"/>
              <a:pPr>
                <a:defRPr/>
              </a:pPr>
              <a:t>‹#›</a:t>
            </a:fld>
            <a:endParaRPr lang="en-US" altLang="en-US"/>
          </a:p>
        </p:txBody>
      </p:sp>
    </p:spTree>
    <p:extLst>
      <p:ext uri="{BB962C8B-B14F-4D97-AF65-F5344CB8AC3E}">
        <p14:creationId xmlns:p14="http://schemas.microsoft.com/office/powerpoint/2010/main" val="3718545368"/>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3612E5-552A-484A-902E-01CBA0C03E33}" type="slidenum">
              <a:rPr lang="en-US" altLang="en-US" smtClean="0"/>
              <a:pPr>
                <a:defRPr/>
              </a:pPr>
              <a:t>‹#›</a:t>
            </a:fld>
            <a:endParaRPr lang="en-US" altLang="en-US"/>
          </a:p>
        </p:txBody>
      </p:sp>
    </p:spTree>
    <p:extLst>
      <p:ext uri="{BB962C8B-B14F-4D97-AF65-F5344CB8AC3E}">
        <p14:creationId xmlns:p14="http://schemas.microsoft.com/office/powerpoint/2010/main" val="1627769209"/>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a:defRPr/>
            </a:lvl1pPr>
          </a:lstStyle>
          <a:p>
            <a:pPr>
              <a:defRPr/>
            </a:pPr>
            <a:endParaRPr lang="en-US"/>
          </a:p>
        </p:txBody>
      </p:sp>
      <p:sp>
        <p:nvSpPr>
          <p:cNvPr id="6" name="Rectangle 14"/>
          <p:cNvSpPr>
            <a:spLocks noGrp="1" noChangeArrowheads="1"/>
          </p:cNvSpPr>
          <p:nvPr>
            <p:ph type="ftr" sz="quarter" idx="11"/>
          </p:nvPr>
        </p:nvSpPr>
        <p:spPr/>
        <p:txBody>
          <a:bodyPr/>
          <a:lstStyle>
            <a:lvl1pPr>
              <a:defRPr/>
            </a:lvl1pPr>
          </a:lstStyle>
          <a:p>
            <a:pPr>
              <a:defRPr/>
            </a:pPr>
            <a:endParaRPr lang="en-US"/>
          </a:p>
        </p:txBody>
      </p:sp>
      <p:sp>
        <p:nvSpPr>
          <p:cNvPr id="7" name="Rectangle 15"/>
          <p:cNvSpPr>
            <a:spLocks noGrp="1" noChangeArrowheads="1"/>
          </p:cNvSpPr>
          <p:nvPr>
            <p:ph type="sldNum" sz="quarter" idx="12"/>
          </p:nvPr>
        </p:nvSpPr>
        <p:spPr/>
        <p:txBody>
          <a:bodyPr/>
          <a:lstStyle>
            <a:lvl1pPr>
              <a:defRPr/>
            </a:lvl1pPr>
          </a:lstStyle>
          <a:p>
            <a:pPr>
              <a:defRPr/>
            </a:pPr>
            <a:fld id="{575A6F1A-B499-4E94-9846-D0EFC7955632}" type="slidenum">
              <a:rPr lang="en-US" altLang="en-US"/>
              <a:pPr>
                <a:defRPr/>
              </a:pPr>
              <a:t>‹#›</a:t>
            </a:fld>
            <a:endParaRPr lang="en-US" altLang="en-US"/>
          </a:p>
        </p:txBody>
      </p:sp>
    </p:spTree>
    <p:extLst>
      <p:ext uri="{BB962C8B-B14F-4D97-AF65-F5344CB8AC3E}">
        <p14:creationId xmlns:p14="http://schemas.microsoft.com/office/powerpoint/2010/main" val="1814493800"/>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a:defRPr/>
            </a:lvl1pPr>
          </a:lstStyle>
          <a:p>
            <a:pPr>
              <a:defRPr/>
            </a:pPr>
            <a:endParaRPr lang="en-US"/>
          </a:p>
        </p:txBody>
      </p:sp>
      <p:sp>
        <p:nvSpPr>
          <p:cNvPr id="6" name="Rectangle 14"/>
          <p:cNvSpPr>
            <a:spLocks noGrp="1" noChangeArrowheads="1"/>
          </p:cNvSpPr>
          <p:nvPr>
            <p:ph type="ftr" sz="quarter" idx="11"/>
          </p:nvPr>
        </p:nvSpPr>
        <p:spPr/>
        <p:txBody>
          <a:bodyPr/>
          <a:lstStyle>
            <a:lvl1pPr>
              <a:defRPr/>
            </a:lvl1pPr>
          </a:lstStyle>
          <a:p>
            <a:pPr>
              <a:defRPr/>
            </a:pPr>
            <a:endParaRPr lang="en-US"/>
          </a:p>
        </p:txBody>
      </p:sp>
      <p:sp>
        <p:nvSpPr>
          <p:cNvPr id="7" name="Rectangle 15"/>
          <p:cNvSpPr>
            <a:spLocks noGrp="1" noChangeArrowheads="1"/>
          </p:cNvSpPr>
          <p:nvPr>
            <p:ph type="sldNum" sz="quarter" idx="12"/>
          </p:nvPr>
        </p:nvSpPr>
        <p:spPr/>
        <p:txBody>
          <a:bodyPr/>
          <a:lstStyle>
            <a:lvl1pPr>
              <a:defRPr/>
            </a:lvl1pPr>
          </a:lstStyle>
          <a:p>
            <a:pPr>
              <a:defRPr/>
            </a:pPr>
            <a:fld id="{13059532-CDE5-4D2D-8750-95DC1D0AAB85}" type="slidenum">
              <a:rPr lang="en-US" altLang="en-US"/>
              <a:pPr>
                <a:defRPr/>
              </a:pPr>
              <a:t>‹#›</a:t>
            </a:fld>
            <a:endParaRPr lang="en-US" altLang="en-US"/>
          </a:p>
        </p:txBody>
      </p:sp>
    </p:spTree>
    <p:extLst>
      <p:ext uri="{BB962C8B-B14F-4D97-AF65-F5344CB8AC3E}">
        <p14:creationId xmlns:p14="http://schemas.microsoft.com/office/powerpoint/2010/main" val="342393028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A004C9-CE09-497F-B43C-D123E6889617}" type="slidenum">
              <a:rPr lang="en-US" altLang="en-US" smtClean="0"/>
              <a:pPr>
                <a:defRPr/>
              </a:pPr>
              <a:t>‹#›</a:t>
            </a:fld>
            <a:endParaRPr lang="en-US" altLang="en-US"/>
          </a:p>
        </p:txBody>
      </p:sp>
    </p:spTree>
    <p:extLst>
      <p:ext uri="{BB962C8B-B14F-4D97-AF65-F5344CB8AC3E}">
        <p14:creationId xmlns:p14="http://schemas.microsoft.com/office/powerpoint/2010/main" val="1391117386"/>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966F50-D7F5-4987-89B2-8D73BDB942B1}" type="slidenum">
              <a:rPr lang="en-US" altLang="en-US" smtClean="0"/>
              <a:pPr>
                <a:defRPr/>
              </a:pPr>
              <a:t>‹#›</a:t>
            </a:fld>
            <a:endParaRPr lang="en-US" altLang="en-US"/>
          </a:p>
        </p:txBody>
      </p:sp>
    </p:spTree>
    <p:extLst>
      <p:ext uri="{BB962C8B-B14F-4D97-AF65-F5344CB8AC3E}">
        <p14:creationId xmlns:p14="http://schemas.microsoft.com/office/powerpoint/2010/main" val="4075575929"/>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72CB389-7AA5-4CDD-A286-603BA003D596}" type="slidenum">
              <a:rPr lang="en-US" altLang="en-US" smtClean="0"/>
              <a:pPr>
                <a:defRPr/>
              </a:pPr>
              <a:t>‹#›</a:t>
            </a:fld>
            <a:endParaRPr lang="en-US" altLang="en-US"/>
          </a:p>
        </p:txBody>
      </p:sp>
    </p:spTree>
    <p:extLst>
      <p:ext uri="{BB962C8B-B14F-4D97-AF65-F5344CB8AC3E}">
        <p14:creationId xmlns:p14="http://schemas.microsoft.com/office/powerpoint/2010/main" val="311465400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4AE0036-0702-4ADC-A513-B6215A9CE04F}" type="slidenum">
              <a:rPr lang="en-US" altLang="en-US" smtClean="0"/>
              <a:pPr>
                <a:defRPr/>
              </a:pPr>
              <a:t>‹#›</a:t>
            </a:fld>
            <a:endParaRPr lang="en-US" altLang="en-US"/>
          </a:p>
        </p:txBody>
      </p:sp>
    </p:spTree>
    <p:extLst>
      <p:ext uri="{BB962C8B-B14F-4D97-AF65-F5344CB8AC3E}">
        <p14:creationId xmlns:p14="http://schemas.microsoft.com/office/powerpoint/2010/main" val="360904945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773ED7D-2F70-4A00-A610-DD8A7AE51E2B}" type="slidenum">
              <a:rPr lang="en-US" altLang="en-US" smtClean="0"/>
              <a:pPr>
                <a:defRPr/>
              </a:pPr>
              <a:t>‹#›</a:t>
            </a:fld>
            <a:endParaRPr lang="en-US" altLang="en-US"/>
          </a:p>
        </p:txBody>
      </p:sp>
    </p:spTree>
    <p:extLst>
      <p:ext uri="{BB962C8B-B14F-4D97-AF65-F5344CB8AC3E}">
        <p14:creationId xmlns:p14="http://schemas.microsoft.com/office/powerpoint/2010/main" val="273529869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49A8751-F054-4F0D-8362-2F0A8606BE8D}" type="slidenum">
              <a:rPr lang="en-US" altLang="en-US" smtClean="0"/>
              <a:pPr>
                <a:defRPr/>
              </a:pPr>
              <a:t>‹#›</a:t>
            </a:fld>
            <a:endParaRPr lang="en-US" altLang="en-US"/>
          </a:p>
        </p:txBody>
      </p:sp>
    </p:spTree>
    <p:extLst>
      <p:ext uri="{BB962C8B-B14F-4D97-AF65-F5344CB8AC3E}">
        <p14:creationId xmlns:p14="http://schemas.microsoft.com/office/powerpoint/2010/main" val="326804384"/>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8307595-5883-446D-9E5E-A711901C7465}" type="slidenum">
              <a:rPr lang="en-US" altLang="en-US" smtClean="0"/>
              <a:pPr>
                <a:defRPr/>
              </a:pPr>
              <a:t>‹#›</a:t>
            </a:fld>
            <a:endParaRPr lang="en-US" altLang="en-US"/>
          </a:p>
        </p:txBody>
      </p:sp>
    </p:spTree>
    <p:extLst>
      <p:ext uri="{BB962C8B-B14F-4D97-AF65-F5344CB8AC3E}">
        <p14:creationId xmlns:p14="http://schemas.microsoft.com/office/powerpoint/2010/main" val="228290192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E285334-E405-47AD-B4BF-381EE502756D}" type="slidenum">
              <a:rPr lang="en-US" altLang="en-US" smtClean="0"/>
              <a:pPr>
                <a:defRPr/>
              </a:pPr>
              <a:t>‹#›</a:t>
            </a:fld>
            <a:endParaRPr lang="en-US" altLang="en-US"/>
          </a:p>
        </p:txBody>
      </p:sp>
    </p:spTree>
    <p:extLst>
      <p:ext uri="{BB962C8B-B14F-4D97-AF65-F5344CB8AC3E}">
        <p14:creationId xmlns:p14="http://schemas.microsoft.com/office/powerpoint/2010/main" val="1547615328"/>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000">
              <a:schemeClr val="bg2">
                <a:lumMod val="75000"/>
              </a:schemeClr>
            </a:gs>
            <a:gs pos="4000">
              <a:schemeClr val="accent1">
                <a:lumMod val="5000"/>
                <a:lumOff val="95000"/>
              </a:schemeClr>
            </a:gs>
            <a:gs pos="42000">
              <a:schemeClr val="accent1">
                <a:lumMod val="45000"/>
                <a:lumOff val="55000"/>
              </a:schemeClr>
            </a:gs>
            <a:gs pos="26000">
              <a:schemeClr val="bg2">
                <a:lumMod val="60000"/>
                <a:lumOff val="40000"/>
              </a:schemeClr>
            </a:gs>
            <a:gs pos="5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237A6BDB-D90A-4E09-93BA-EF0E4946E20A}" type="slidenum">
              <a:rPr lang="en-US" altLang="en-US" smtClean="0"/>
              <a:pPr>
                <a:defRPr/>
              </a:pPr>
              <a:t>‹#›</a:t>
            </a:fld>
            <a:endParaRPr lang="en-US" altLang="en-US"/>
          </a:p>
        </p:txBody>
      </p:sp>
    </p:spTree>
    <p:extLst>
      <p:ext uri="{BB962C8B-B14F-4D97-AF65-F5344CB8AC3E}">
        <p14:creationId xmlns:p14="http://schemas.microsoft.com/office/powerpoint/2010/main" val="308517079"/>
      </p:ext>
    </p:extLst>
  </p:cSld>
  <p:clrMap bg1="dk1" tx1="lt1" bg2="dk2" tx2="lt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 id="2147484266" r:id="rId15"/>
    <p:sldLayoutId id="2147484267" r:id="rId16"/>
    <p:sldLayoutId id="2147484268" r:id="rId17"/>
    <p:sldLayoutId id="2147484269" r:id="rId18"/>
    <p:sldLayoutId id="2147484270" r:id="rId19"/>
  </p:sldLayoutIdLst>
  <p:transition>
    <p:fade thruBlk="1"/>
  </p:transition>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1026"/>
          <p:cNvSpPr>
            <a:spLocks noGrp="1" noChangeArrowheads="1"/>
          </p:cNvSpPr>
          <p:nvPr>
            <p:ph type="ctrTitle"/>
          </p:nvPr>
        </p:nvSpPr>
        <p:spPr>
          <a:xfrm>
            <a:off x="304800" y="152400"/>
            <a:ext cx="8610600" cy="6477000"/>
          </a:xfrm>
          <a:gradFill>
            <a:gsLst>
              <a:gs pos="14000">
                <a:schemeClr val="bg2"/>
              </a:gs>
              <a:gs pos="1000">
                <a:schemeClr val="accent1">
                  <a:lumMod val="5000"/>
                  <a:lumOff val="95000"/>
                </a:schemeClr>
              </a:gs>
              <a:gs pos="100000">
                <a:schemeClr val="accent1">
                  <a:lumMod val="45000"/>
                  <a:lumOff val="55000"/>
                </a:schemeClr>
              </a:gs>
              <a:gs pos="6000">
                <a:schemeClr val="bg2">
                  <a:lumMod val="60000"/>
                  <a:lumOff val="40000"/>
                </a:schemeClr>
              </a:gs>
              <a:gs pos="100000">
                <a:schemeClr val="accent1">
                  <a:lumMod val="30000"/>
                  <a:lumOff val="70000"/>
                </a:schemeClr>
              </a:gs>
            </a:gsLst>
            <a:lin ang="5400000" scaled="1"/>
          </a:gradFill>
          <a:effectLst/>
        </p:spPr>
        <p:txBody>
          <a:bodyPr>
            <a:normAutofit fontScale="90000"/>
          </a:bodyPr>
          <a:lstStyle/>
          <a:p>
            <a:pPr algn="ctr"/>
            <a:br>
              <a:rPr lang="en-US" altLang="en-US" sz="3600" dirty="0">
                <a:latin typeface="Arial" panose="020B0604020202020204" pitchFamily="34" charset="0"/>
              </a:rPr>
            </a:br>
            <a:r>
              <a:rPr lang="en-US" altLang="en-US" sz="3600" dirty="0">
                <a:latin typeface="Arial" panose="020B0604020202020204" pitchFamily="34" charset="0"/>
              </a:rPr>
              <a:t>                               </a:t>
            </a:r>
            <a:r>
              <a:rPr lang="en-US" altLang="en-US" sz="5300" b="1" i="1" dirty="0">
                <a:solidFill>
                  <a:schemeClr val="tx1"/>
                </a:solidFill>
              </a:rPr>
              <a:t>Ocular Chemical Burns-</a:t>
            </a:r>
            <a:br>
              <a:rPr lang="en-US" altLang="en-US" sz="4400" dirty="0">
                <a:solidFill>
                  <a:srgbClr val="FF0000"/>
                </a:solidFill>
                <a:latin typeface="Arial" panose="020B0604020202020204" pitchFamily="34" charset="0"/>
              </a:rPr>
            </a:br>
            <a:br>
              <a:rPr lang="en-US" altLang="en-US" sz="4400" dirty="0">
                <a:solidFill>
                  <a:srgbClr val="FF0000"/>
                </a:solidFill>
                <a:latin typeface="Arial" panose="020B0604020202020204" pitchFamily="34" charset="0"/>
              </a:rPr>
            </a:br>
            <a:br>
              <a:rPr lang="en-US" altLang="en-US" sz="2000" dirty="0">
                <a:latin typeface="Arial" panose="020B0604020202020204" pitchFamily="34" charset="0"/>
              </a:rPr>
            </a:br>
            <a:br>
              <a:rPr lang="en-US" altLang="en-US" sz="2000" dirty="0">
                <a:latin typeface="Arial" panose="020B0604020202020204" pitchFamily="34" charset="0"/>
              </a:rPr>
            </a:br>
            <a:r>
              <a:rPr lang="en-US" altLang="en-US" sz="3100" b="1" dirty="0">
                <a:effectLst>
                  <a:outerShdw blurRad="469900" dist="342900" dir="5400000" sy="-20000" rotWithShape="0">
                    <a:prstClr val="black">
                      <a:alpha val="82000"/>
                    </a:prstClr>
                  </a:outerShdw>
                </a:effectLst>
                <a:latin typeface="Arial" panose="020B0604020202020204" pitchFamily="34" charset="0"/>
                <a:cs typeface="Arial" panose="020B0604020202020204" pitchFamily="34" charset="0"/>
              </a:rPr>
              <a:t>“Chemical burns to the eye are among the most urgent </a:t>
            </a:r>
            <a:br>
              <a:rPr lang="en-US" altLang="en-US" sz="3100" b="1" dirty="0">
                <a:effectLst>
                  <a:outerShdw blurRad="469900" dist="342900" dir="5400000" sy="-20000" rotWithShape="0">
                    <a:prstClr val="black">
                      <a:alpha val="82000"/>
                    </a:prstClr>
                  </a:outerShdw>
                </a:effectLst>
                <a:latin typeface="Arial" panose="020B0604020202020204" pitchFamily="34" charset="0"/>
                <a:cs typeface="Arial" panose="020B0604020202020204" pitchFamily="34" charset="0"/>
              </a:rPr>
            </a:br>
            <a:r>
              <a:rPr lang="en-US" altLang="en-US" sz="3100" b="1" dirty="0">
                <a:effectLst>
                  <a:outerShdw blurRad="469900" dist="342900" dir="5400000" sy="-20000" rotWithShape="0">
                    <a:prstClr val="black">
                      <a:alpha val="82000"/>
                    </a:prstClr>
                  </a:outerShdw>
                </a:effectLst>
                <a:latin typeface="Arial" panose="020B0604020202020204" pitchFamily="34" charset="0"/>
                <a:cs typeface="Arial" panose="020B0604020202020204" pitchFamily="34" charset="0"/>
              </a:rPr>
              <a:t>of ocular emergencies… </a:t>
            </a:r>
            <a:br>
              <a:rPr lang="en-US" altLang="en-US" sz="3100" b="1" dirty="0">
                <a:effectLst>
                  <a:outerShdw blurRad="469900" dist="342900" dir="5400000" sy="-20000" rotWithShape="0">
                    <a:prstClr val="black">
                      <a:alpha val="82000"/>
                    </a:prstClr>
                  </a:outerShdw>
                </a:effectLst>
                <a:latin typeface="Arial" panose="020B0604020202020204" pitchFamily="34" charset="0"/>
                <a:cs typeface="Arial" panose="020B0604020202020204" pitchFamily="34" charset="0"/>
              </a:rPr>
            </a:br>
            <a:br>
              <a:rPr lang="en-US" altLang="en-US" sz="3100" b="1" dirty="0">
                <a:effectLst>
                  <a:outerShdw blurRad="469900" dist="342900" dir="5400000" sy="-20000" rotWithShape="0">
                    <a:prstClr val="black">
                      <a:alpha val="82000"/>
                    </a:prstClr>
                  </a:outerShdw>
                </a:effectLst>
                <a:latin typeface="Arial" panose="020B0604020202020204" pitchFamily="34" charset="0"/>
                <a:cs typeface="Arial" panose="020B0604020202020204" pitchFamily="34" charset="0"/>
              </a:rPr>
            </a:br>
            <a:r>
              <a:rPr lang="en-US" altLang="en-US" sz="3100" b="1" dirty="0">
                <a:effectLst>
                  <a:outerShdw blurRad="469900" dist="342900" dir="5400000" sy="-20000" rotWithShape="0">
                    <a:prstClr val="black">
                      <a:alpha val="82000"/>
                    </a:prstClr>
                  </a:outerShdw>
                </a:effectLst>
                <a:latin typeface="Arial" panose="020B0604020202020204" pitchFamily="34" charset="0"/>
                <a:cs typeface="Arial" panose="020B0604020202020204" pitchFamily="34" charset="0"/>
              </a:rPr>
              <a:t>Copious irrigation is the most important emergency </a:t>
            </a:r>
            <a:br>
              <a:rPr lang="en-US" altLang="en-US" sz="3100" b="1" dirty="0">
                <a:effectLst>
                  <a:outerShdw blurRad="469900" dist="342900" dir="5400000" sy="-20000" rotWithShape="0">
                    <a:prstClr val="black">
                      <a:alpha val="82000"/>
                    </a:prstClr>
                  </a:outerShdw>
                </a:effectLst>
                <a:latin typeface="Arial" panose="020B0604020202020204" pitchFamily="34" charset="0"/>
                <a:cs typeface="Arial" panose="020B0604020202020204" pitchFamily="34" charset="0"/>
              </a:rPr>
            </a:br>
            <a:r>
              <a:rPr lang="en-US" altLang="en-US" sz="3100" b="1" dirty="0">
                <a:effectLst>
                  <a:outerShdw blurRad="469900" dist="342900" dir="5400000" sy="-20000" rotWithShape="0">
                    <a:prstClr val="black">
                      <a:alpha val="82000"/>
                    </a:prstClr>
                  </a:outerShdw>
                </a:effectLst>
                <a:latin typeface="Arial" panose="020B0604020202020204" pitchFamily="34" charset="0"/>
                <a:cs typeface="Arial" panose="020B0604020202020204" pitchFamily="34" charset="0"/>
              </a:rPr>
              <a:t>treatment of the chemically-burned eye… </a:t>
            </a:r>
            <a:br>
              <a:rPr lang="en-US" altLang="en-US" sz="3100" b="1" dirty="0">
                <a:effectLst>
                  <a:outerShdw blurRad="469900" dist="342900" dir="5400000" sy="-20000" rotWithShape="0">
                    <a:prstClr val="black">
                      <a:alpha val="82000"/>
                    </a:prstClr>
                  </a:outerShdw>
                </a:effectLst>
                <a:latin typeface="Arial" panose="020B0604020202020204" pitchFamily="34" charset="0"/>
                <a:cs typeface="Arial" panose="020B0604020202020204" pitchFamily="34" charset="0"/>
              </a:rPr>
            </a:br>
            <a:br>
              <a:rPr lang="en-US" altLang="en-US" sz="3100" b="1" dirty="0">
                <a:effectLst>
                  <a:outerShdw blurRad="469900" dist="342900" dir="5400000" sy="-20000" rotWithShape="0">
                    <a:prstClr val="black">
                      <a:alpha val="82000"/>
                    </a:prstClr>
                  </a:outerShdw>
                </a:effectLst>
                <a:latin typeface="Arial" panose="020B0604020202020204" pitchFamily="34" charset="0"/>
                <a:cs typeface="Arial" panose="020B0604020202020204" pitchFamily="34" charset="0"/>
              </a:rPr>
            </a:br>
            <a:r>
              <a:rPr lang="en-US" altLang="en-US" sz="3100" b="1" dirty="0">
                <a:effectLst>
                  <a:outerShdw blurRad="469900" dist="342900" dir="5400000" sy="-20000" rotWithShape="0">
                    <a:prstClr val="black">
                      <a:alpha val="82000"/>
                    </a:prstClr>
                  </a:outerShdw>
                </a:effectLst>
                <a:latin typeface="Arial" panose="020B0604020202020204" pitchFamily="34" charset="0"/>
                <a:cs typeface="Arial" panose="020B0604020202020204" pitchFamily="34" charset="0"/>
              </a:rPr>
              <a:t>This procedure probably has more of an influence </a:t>
            </a:r>
            <a:br>
              <a:rPr lang="en-US" altLang="en-US" sz="3100" b="1" dirty="0">
                <a:effectLst>
                  <a:outerShdw blurRad="469900" dist="342900" dir="5400000" sy="-20000" rotWithShape="0">
                    <a:prstClr val="black">
                      <a:alpha val="82000"/>
                    </a:prstClr>
                  </a:outerShdw>
                </a:effectLst>
                <a:latin typeface="Arial" panose="020B0604020202020204" pitchFamily="34" charset="0"/>
                <a:cs typeface="Arial" panose="020B0604020202020204" pitchFamily="34" charset="0"/>
              </a:rPr>
            </a:br>
            <a:r>
              <a:rPr lang="en-US" altLang="en-US" sz="3100" b="1" dirty="0">
                <a:effectLst>
                  <a:outerShdw blurRad="469900" dist="342900" dir="5400000" sy="-20000" rotWithShape="0">
                    <a:prstClr val="black">
                      <a:alpha val="82000"/>
                    </a:prstClr>
                  </a:outerShdw>
                </a:effectLst>
                <a:latin typeface="Arial" panose="020B0604020202020204" pitchFamily="34" charset="0"/>
                <a:cs typeface="Arial" panose="020B0604020202020204" pitchFamily="34" charset="0"/>
              </a:rPr>
              <a:t>on the outcome of the injury than any other </a:t>
            </a:r>
            <a:br>
              <a:rPr lang="en-US" altLang="en-US" sz="3100" b="1" dirty="0">
                <a:effectLst>
                  <a:outerShdw blurRad="469900" dist="342900" dir="5400000" sy="-20000" rotWithShape="0">
                    <a:prstClr val="black">
                      <a:alpha val="82000"/>
                    </a:prstClr>
                  </a:outerShdw>
                </a:effectLst>
                <a:latin typeface="Arial" panose="020B0604020202020204" pitchFamily="34" charset="0"/>
                <a:cs typeface="Arial" panose="020B0604020202020204" pitchFamily="34" charset="0"/>
              </a:rPr>
            </a:br>
            <a:r>
              <a:rPr lang="en-US" altLang="en-US" sz="3100" b="1" dirty="0">
                <a:effectLst>
                  <a:outerShdw blurRad="469900" dist="342900" dir="5400000" sy="-20000" rotWithShape="0">
                    <a:prstClr val="black">
                      <a:alpha val="82000"/>
                    </a:prstClr>
                  </a:outerShdw>
                </a:effectLst>
                <a:latin typeface="Arial" panose="020B0604020202020204" pitchFamily="34" charset="0"/>
                <a:cs typeface="Arial" panose="020B0604020202020204" pitchFamily="34" charset="0"/>
              </a:rPr>
              <a:t>therapeutic approach.”</a:t>
            </a:r>
            <a:br>
              <a:rPr lang="en-US" altLang="en-US" sz="3100" b="1" dirty="0">
                <a:effectLst>
                  <a:outerShdw blurRad="469900" dist="342900" dir="5400000" sy="-20000" rotWithShape="0">
                    <a:prstClr val="black">
                      <a:alpha val="82000"/>
                    </a:prstClr>
                  </a:outerShdw>
                </a:effectLst>
                <a:latin typeface="Arial" panose="020B0604020202020204" pitchFamily="34" charset="0"/>
                <a:cs typeface="Arial" panose="020B0604020202020204" pitchFamily="34" charset="0"/>
              </a:rPr>
            </a:br>
            <a:br>
              <a:rPr lang="en-US" altLang="en-US" sz="3100" b="1" dirty="0">
                <a:latin typeface="Arial" panose="020B0604020202020204" pitchFamily="34" charset="0"/>
                <a:cs typeface="Arial" panose="020B0604020202020204" pitchFamily="34" charset="0"/>
              </a:rPr>
            </a:br>
            <a:br>
              <a:rPr lang="en-US" altLang="en-US" sz="3100" dirty="0"/>
            </a:br>
            <a:endParaRPr lang="en-US" altLang="en-US" sz="1300" i="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06C2645-3DA4-4C86-AEAB-56556947E0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42504"/>
            <a:ext cx="2819400" cy="1762496"/>
          </a:xfrm>
          <a:prstGeom prst="rect">
            <a:avLst/>
          </a:prstGeom>
          <a:effectLst>
            <a:outerShdw blurRad="571500" dist="381000" dir="3600000" algn="l" rotWithShape="0">
              <a:schemeClr val="tx1">
                <a:lumMod val="95000"/>
                <a:alpha val="40000"/>
              </a:schemeClr>
            </a:outerShdw>
            <a:softEdge rad="7620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ox(out)">
                                      <p:cBhvr>
                                        <p:cTn id="7"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1219200" y="1197015"/>
            <a:ext cx="7315200" cy="839788"/>
          </a:xfrm>
        </p:spPr>
        <p:txBody>
          <a:bodyPr>
            <a:normAutofit fontScale="90000"/>
          </a:bodyPr>
          <a:lstStyle/>
          <a:p>
            <a:pPr>
              <a:lnSpc>
                <a:spcPct val="80000"/>
              </a:lnSpc>
            </a:pPr>
            <a:r>
              <a:rPr lang="en-US" altLang="en-US" sz="4900" i="1" dirty="0">
                <a:solidFill>
                  <a:schemeClr val="tx1"/>
                </a:solidFill>
                <a:latin typeface="Arial" panose="020B0604020202020204" pitchFamily="34" charset="0"/>
                <a:cs typeface="Arial" panose="020B0604020202020204" pitchFamily="34" charset="0"/>
              </a:rPr>
              <a:t>Morgan Lens Insertion</a:t>
            </a:r>
            <a:br>
              <a:rPr lang="en-US" altLang="en-US" sz="6000" dirty="0">
                <a:solidFill>
                  <a:schemeClr val="tx1"/>
                </a:solidFill>
                <a:latin typeface="Arial Black" panose="020B0A04020102020204" pitchFamily="34" charset="0"/>
              </a:rPr>
            </a:br>
            <a:br>
              <a:rPr lang="en-US" altLang="en-US" sz="4000" dirty="0">
                <a:solidFill>
                  <a:schemeClr val="tx1"/>
                </a:solidFill>
              </a:rPr>
            </a:br>
            <a:endParaRPr lang="en-US" altLang="en-US" sz="4000" dirty="0">
              <a:solidFill>
                <a:schemeClr val="tx1"/>
              </a:solidFill>
            </a:endParaRPr>
          </a:p>
        </p:txBody>
      </p:sp>
      <p:sp>
        <p:nvSpPr>
          <p:cNvPr id="19459" name="Rectangle 1027"/>
          <p:cNvSpPr>
            <a:spLocks noGrp="1" noChangeArrowheads="1"/>
          </p:cNvSpPr>
          <p:nvPr>
            <p:ph type="body" sz="half" idx="1"/>
          </p:nvPr>
        </p:nvSpPr>
        <p:spPr>
          <a:xfrm>
            <a:off x="-4572000" y="2765426"/>
            <a:ext cx="4800600" cy="2667000"/>
          </a:xfrm>
        </p:spPr>
        <p:txBody>
          <a:bodyPr>
            <a:normAutofit/>
          </a:bodyPr>
          <a:lstStyle/>
          <a:p>
            <a:pPr>
              <a:buFontTx/>
              <a:buNone/>
            </a:pPr>
            <a:endParaRPr lang="en-US" altLang="en-US" sz="2400" dirty="0"/>
          </a:p>
          <a:p>
            <a:pPr marL="0" indent="0">
              <a:buNone/>
            </a:pPr>
            <a:endParaRPr lang="en-US" altLang="en-US" sz="2400" b="1" dirty="0"/>
          </a:p>
        </p:txBody>
      </p:sp>
      <p:pic>
        <p:nvPicPr>
          <p:cNvPr id="32772" name="Picture 103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1600" y="2465070"/>
            <a:ext cx="3429000" cy="2537460"/>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ext Box 1041"/>
          <p:cNvSpPr txBox="1">
            <a:spLocks noChangeArrowheads="1"/>
          </p:cNvSpPr>
          <p:nvPr/>
        </p:nvSpPr>
        <p:spPr bwMode="auto">
          <a:xfrm>
            <a:off x="685800" y="2182099"/>
            <a:ext cx="4267200" cy="2123658"/>
          </a:xfrm>
          <a:prstGeom prst="rect">
            <a:avLst/>
          </a:prstGeom>
          <a:noFill/>
          <a:ln w="12700" cap="sq">
            <a:noFill/>
            <a:miter lim="800000"/>
            <a:headEnd type="none" w="sm" len="sm"/>
            <a:tailEnd type="none" w="sm" len="sm"/>
          </a:ln>
          <a:effectLst/>
        </p:spPr>
        <p:txBody>
          <a:bodyPr anchor="b">
            <a:spAutoFit/>
          </a:bodyPr>
          <a:lstStyle/>
          <a:p>
            <a:pPr>
              <a:spcBef>
                <a:spcPct val="50000"/>
              </a:spcBef>
              <a:defRPr/>
            </a:pPr>
            <a:r>
              <a:rPr lang="en-US" b="1" dirty="0">
                <a:solidFill>
                  <a:schemeClr val="tx1"/>
                </a:solidFill>
                <a:effectLst>
                  <a:outerShdw blurRad="38100" dist="38100" dir="2700000" algn="tl">
                    <a:srgbClr val="000000"/>
                  </a:outerShdw>
                </a:effectLst>
                <a:latin typeface="Times New Roman" pitchFamily="18" charset="0"/>
              </a:rPr>
              <a:t>      </a:t>
            </a:r>
            <a:r>
              <a:rPr lang="en-US" sz="3600" b="1" dirty="0">
                <a:solidFill>
                  <a:schemeClr val="tx1"/>
                </a:solidFill>
                <a:effectLst>
                  <a:outerShdw blurRad="38100" dist="38100" dir="2700000" algn="tl">
                    <a:srgbClr val="000000"/>
                  </a:outerShdw>
                </a:effectLst>
                <a:latin typeface="Arial" pitchFamily="34" charset="0"/>
                <a:cs typeface="Arial" pitchFamily="34" charset="0"/>
              </a:rPr>
              <a:t>Step Three:</a:t>
            </a:r>
            <a:r>
              <a:rPr lang="en-US" sz="3600" dirty="0">
                <a:solidFill>
                  <a:schemeClr val="tx1"/>
                </a:solidFill>
                <a:effectLst>
                  <a:outerShdw blurRad="38100" dist="38100" dir="2700000" algn="tl">
                    <a:srgbClr val="000000"/>
                  </a:outerShdw>
                </a:effectLst>
                <a:latin typeface="Arial" pitchFamily="34" charset="0"/>
                <a:cs typeface="Arial" pitchFamily="34" charset="0"/>
              </a:rPr>
              <a:t> </a:t>
            </a:r>
          </a:p>
          <a:p>
            <a:pPr>
              <a:spcBef>
                <a:spcPct val="50000"/>
              </a:spcBef>
              <a:defRPr/>
            </a:pPr>
            <a:r>
              <a:rPr lang="en-US" sz="2400" b="1" dirty="0">
                <a:solidFill>
                  <a:schemeClr val="tx1"/>
                </a:solidFill>
                <a:effectLst>
                  <a:outerShdw blurRad="38100" dist="38100" dir="2700000" algn="tl">
                    <a:srgbClr val="000000"/>
                  </a:outerShdw>
                </a:effectLst>
                <a:latin typeface="Arial" pitchFamily="34" charset="0"/>
                <a:cs typeface="Arial" pitchFamily="34" charset="0"/>
              </a:rPr>
              <a:t>Using solution and rate of choice, </a:t>
            </a:r>
          </a:p>
          <a:p>
            <a:pPr>
              <a:spcBef>
                <a:spcPct val="50000"/>
              </a:spcBef>
              <a:defRPr/>
            </a:pPr>
            <a:r>
              <a:rPr lang="en-US" sz="2400" b="1" dirty="0">
                <a:solidFill>
                  <a:schemeClr val="tx1"/>
                </a:solidFill>
                <a:effectLst>
                  <a:outerShdw blurRad="38100" dist="38100" dir="2700000" algn="tl">
                    <a:srgbClr val="000000"/>
                  </a:outerShdw>
                </a:effectLst>
                <a:latin typeface="Arial" pitchFamily="34" charset="0"/>
                <a:cs typeface="Arial" pitchFamily="34" charset="0"/>
              </a:rPr>
              <a:t>START FLOW.</a:t>
            </a:r>
          </a:p>
        </p:txBody>
      </p:sp>
      <p:sp>
        <p:nvSpPr>
          <p:cNvPr id="2" name="TextBox 1"/>
          <p:cNvSpPr txBox="1"/>
          <p:nvPr/>
        </p:nvSpPr>
        <p:spPr>
          <a:xfrm>
            <a:off x="533400" y="5408612"/>
            <a:ext cx="9296400" cy="461665"/>
          </a:xfrm>
          <a:prstGeom prst="rect">
            <a:avLst/>
          </a:prstGeom>
          <a:noFill/>
        </p:spPr>
        <p:txBody>
          <a:bodyPr wrap="square" rtlCol="0">
            <a:spAutoFit/>
          </a:bodyPr>
          <a:lstStyle/>
          <a:p>
            <a:r>
              <a:rPr lang="en-US" sz="2400" dirty="0"/>
              <a:t>      </a:t>
            </a:r>
            <a:r>
              <a:rPr lang="en-US" sz="2400" b="1" dirty="0"/>
              <a:t>This allows the lens to “float” over the cornea and sclera.</a:t>
            </a:r>
          </a:p>
        </p:txBody>
      </p:sp>
      <p:sp>
        <p:nvSpPr>
          <p:cNvPr id="3" name="TextBox 2"/>
          <p:cNvSpPr txBox="1"/>
          <p:nvPr/>
        </p:nvSpPr>
        <p:spPr>
          <a:xfrm>
            <a:off x="304800" y="6105385"/>
            <a:ext cx="8305800" cy="461665"/>
          </a:xfrm>
          <a:prstGeom prst="rect">
            <a:avLst/>
          </a:prstGeom>
          <a:noFill/>
        </p:spPr>
        <p:txBody>
          <a:bodyPr wrap="square" rtlCol="0">
            <a:spAutoFit/>
          </a:bodyPr>
          <a:lstStyle/>
          <a:p>
            <a:pPr algn="ctr"/>
            <a:r>
              <a:rPr lang="en-US" sz="2400" b="1" dirty="0"/>
              <a:t>Continue the flow of solution until </a:t>
            </a:r>
            <a:r>
              <a:rPr lang="en-US" sz="2400" b="1" u="sng" dirty="0"/>
              <a:t>after</a:t>
            </a:r>
            <a:r>
              <a:rPr lang="en-US" sz="2400" b="1" dirty="0"/>
              <a:t> the lens is removed</a:t>
            </a:r>
          </a:p>
        </p:txBody>
      </p:sp>
    </p:spTree>
    <p:extLst>
      <p:ext uri="{BB962C8B-B14F-4D97-AF65-F5344CB8AC3E}">
        <p14:creationId xmlns:p14="http://schemas.microsoft.com/office/powerpoint/2010/main" val="331357141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73"/>
                                        </p:tgtEl>
                                        <p:attrNameLst>
                                          <p:attrName>style.visibility</p:attrName>
                                        </p:attrNameLst>
                                      </p:cBhvr>
                                      <p:to>
                                        <p:strVal val="visible"/>
                                      </p:to>
                                    </p:set>
                                    <p:anim calcmode="lin" valueType="num">
                                      <p:cBhvr additive="base">
                                        <p:cTn id="7" dur="500" fill="hold"/>
                                        <p:tgtEl>
                                          <p:spTgt spid="19473"/>
                                        </p:tgtEl>
                                        <p:attrNameLst>
                                          <p:attrName>ppt_x</p:attrName>
                                        </p:attrNameLst>
                                      </p:cBhvr>
                                      <p:tavLst>
                                        <p:tav tm="0">
                                          <p:val>
                                            <p:strVal val="0-#ppt_w/2"/>
                                          </p:val>
                                        </p:tav>
                                        <p:tav tm="100000">
                                          <p:val>
                                            <p:strVal val="#ppt_x"/>
                                          </p:val>
                                        </p:tav>
                                      </p:tavLst>
                                    </p:anim>
                                    <p:anim calcmode="lin" valueType="num">
                                      <p:cBhvr additive="base">
                                        <p:cTn id="8" dur="500" fill="hold"/>
                                        <p:tgtEl>
                                          <p:spTgt spid="194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3" grpId="0" autoUpdateAnimBg="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1219200" y="1219200"/>
            <a:ext cx="7010400" cy="839788"/>
          </a:xfrm>
        </p:spPr>
        <p:txBody>
          <a:bodyPr>
            <a:normAutofit fontScale="90000"/>
          </a:bodyPr>
          <a:lstStyle/>
          <a:p>
            <a:pPr>
              <a:lnSpc>
                <a:spcPct val="80000"/>
              </a:lnSpc>
            </a:pPr>
            <a:r>
              <a:rPr lang="en-US" altLang="en-US" sz="4900" b="1" i="1" dirty="0">
                <a:solidFill>
                  <a:schemeClr val="tx1"/>
                </a:solidFill>
                <a:latin typeface="Arial" panose="020B0604020202020204" pitchFamily="34" charset="0"/>
                <a:cs typeface="Arial" panose="020B0604020202020204" pitchFamily="34" charset="0"/>
              </a:rPr>
              <a:t>Morgan Lens Insertion</a:t>
            </a:r>
            <a:br>
              <a:rPr lang="en-US" altLang="en-US" sz="6000" b="1" dirty="0">
                <a:solidFill>
                  <a:srgbClr val="0000FF"/>
                </a:solidFill>
                <a:latin typeface="Arial Black" panose="020B0A04020102020204" pitchFamily="34" charset="0"/>
              </a:rPr>
            </a:br>
            <a:br>
              <a:rPr lang="en-US" altLang="en-US" sz="4000" dirty="0"/>
            </a:br>
            <a:endParaRPr lang="en-US" altLang="en-US" sz="4000" dirty="0"/>
          </a:p>
        </p:txBody>
      </p:sp>
      <p:sp>
        <p:nvSpPr>
          <p:cNvPr id="19459" name="Rectangle 1027"/>
          <p:cNvSpPr>
            <a:spLocks noGrp="1" noChangeArrowheads="1"/>
          </p:cNvSpPr>
          <p:nvPr>
            <p:ph type="body" sz="half" idx="1"/>
          </p:nvPr>
        </p:nvSpPr>
        <p:spPr>
          <a:xfrm>
            <a:off x="-4572000" y="2765426"/>
            <a:ext cx="4800600" cy="2667000"/>
          </a:xfrm>
        </p:spPr>
        <p:txBody>
          <a:bodyPr>
            <a:normAutofit/>
          </a:bodyPr>
          <a:lstStyle/>
          <a:p>
            <a:pPr>
              <a:buFontTx/>
              <a:buNone/>
            </a:pPr>
            <a:endParaRPr lang="en-US" altLang="en-US" sz="2400" dirty="0"/>
          </a:p>
          <a:p>
            <a:pPr marL="0" indent="0">
              <a:buNone/>
            </a:pPr>
            <a:endParaRPr lang="en-US" altLang="en-US" sz="2400" b="1" dirty="0"/>
          </a:p>
        </p:txBody>
      </p:sp>
      <p:pic>
        <p:nvPicPr>
          <p:cNvPr id="32772" name="Picture 103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1600" y="2540508"/>
            <a:ext cx="3429000" cy="2386584"/>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ext Box 1041"/>
          <p:cNvSpPr txBox="1">
            <a:spLocks noChangeArrowheads="1"/>
          </p:cNvSpPr>
          <p:nvPr/>
        </p:nvSpPr>
        <p:spPr bwMode="auto">
          <a:xfrm>
            <a:off x="381000" y="1965207"/>
            <a:ext cx="4572000" cy="1569660"/>
          </a:xfrm>
          <a:prstGeom prst="rect">
            <a:avLst/>
          </a:prstGeom>
          <a:noFill/>
          <a:ln w="12700" cap="sq">
            <a:noFill/>
            <a:miter lim="800000"/>
            <a:headEnd type="none" w="sm" len="sm"/>
            <a:tailEnd type="none" w="sm" len="sm"/>
          </a:ln>
          <a:effectLst/>
        </p:spPr>
        <p:txBody>
          <a:bodyPr wrap="square" anchor="b">
            <a:spAutoFit/>
          </a:bodyPr>
          <a:lstStyle/>
          <a:p>
            <a:pPr>
              <a:spcBef>
                <a:spcPct val="50000"/>
              </a:spcBef>
              <a:defRPr/>
            </a:pPr>
            <a:r>
              <a:rPr lang="en-US" b="1" dirty="0">
                <a:solidFill>
                  <a:schemeClr val="tx1"/>
                </a:solidFill>
                <a:effectLst>
                  <a:outerShdw blurRad="38100" dist="38100" dir="2700000" algn="tl">
                    <a:srgbClr val="000000"/>
                  </a:outerShdw>
                </a:effectLst>
                <a:latin typeface="Times New Roman" pitchFamily="18" charset="0"/>
              </a:rPr>
              <a:t>      </a:t>
            </a:r>
            <a:r>
              <a:rPr lang="en-US" sz="3600" b="1" dirty="0">
                <a:solidFill>
                  <a:schemeClr val="tx1"/>
                </a:solidFill>
                <a:effectLst>
                  <a:outerShdw blurRad="38100" dist="38100" dir="2700000" algn="tl">
                    <a:srgbClr val="000000"/>
                  </a:outerShdw>
                </a:effectLst>
                <a:latin typeface="Arial" pitchFamily="34" charset="0"/>
                <a:cs typeface="Arial" pitchFamily="34" charset="0"/>
              </a:rPr>
              <a:t>Step Four:</a:t>
            </a:r>
            <a:r>
              <a:rPr lang="en-US" sz="3600" dirty="0">
                <a:solidFill>
                  <a:schemeClr val="tx1"/>
                </a:solidFill>
                <a:effectLst>
                  <a:outerShdw blurRad="38100" dist="38100" dir="2700000" algn="tl">
                    <a:srgbClr val="000000"/>
                  </a:outerShdw>
                </a:effectLst>
                <a:latin typeface="Arial" pitchFamily="34" charset="0"/>
                <a:cs typeface="Arial" pitchFamily="34" charset="0"/>
              </a:rPr>
              <a:t> </a:t>
            </a:r>
          </a:p>
          <a:p>
            <a:pPr>
              <a:spcBef>
                <a:spcPct val="50000"/>
              </a:spcBef>
              <a:defRPr/>
            </a:pPr>
            <a:r>
              <a:rPr lang="en-US" sz="2400" b="1" dirty="0">
                <a:solidFill>
                  <a:schemeClr val="tx1"/>
                </a:solidFill>
                <a:effectLst>
                  <a:outerShdw blurRad="38100" dist="38100" dir="2700000" algn="tl">
                    <a:srgbClr val="000000"/>
                  </a:outerShdw>
                </a:effectLst>
                <a:latin typeface="Arial" pitchFamily="34" charset="0"/>
                <a:cs typeface="Arial" pitchFamily="34" charset="0"/>
              </a:rPr>
              <a:t>Have patient look down, insert lens under upper lid.</a:t>
            </a:r>
          </a:p>
        </p:txBody>
      </p:sp>
      <p:sp>
        <p:nvSpPr>
          <p:cNvPr id="3" name="TextBox 2"/>
          <p:cNvSpPr txBox="1"/>
          <p:nvPr/>
        </p:nvSpPr>
        <p:spPr>
          <a:xfrm>
            <a:off x="914400" y="5867400"/>
            <a:ext cx="7772400" cy="461665"/>
          </a:xfrm>
          <a:prstGeom prst="rect">
            <a:avLst/>
          </a:prstGeom>
          <a:noFill/>
        </p:spPr>
        <p:txBody>
          <a:bodyPr wrap="square" rtlCol="0">
            <a:spAutoFit/>
          </a:bodyPr>
          <a:lstStyle/>
          <a:p>
            <a:r>
              <a:rPr lang="en-US" sz="2400" b="1" i="1" dirty="0"/>
              <a:t>Note that sclera is exposed when patient looks down</a:t>
            </a:r>
          </a:p>
        </p:txBody>
      </p:sp>
      <p:sp>
        <p:nvSpPr>
          <p:cNvPr id="4" name="TextBox 3"/>
          <p:cNvSpPr txBox="1"/>
          <p:nvPr/>
        </p:nvSpPr>
        <p:spPr>
          <a:xfrm>
            <a:off x="381000" y="3707472"/>
            <a:ext cx="4800600" cy="830997"/>
          </a:xfrm>
          <a:prstGeom prst="rect">
            <a:avLst/>
          </a:prstGeom>
          <a:noFill/>
        </p:spPr>
        <p:txBody>
          <a:bodyPr wrap="square" rtlCol="0">
            <a:spAutoFit/>
          </a:bodyPr>
          <a:lstStyle/>
          <a:p>
            <a:r>
              <a:rPr lang="en-US" sz="2400" b="1" dirty="0">
                <a:solidFill>
                  <a:schemeClr val="tx1"/>
                </a:solidFill>
                <a:effectLst>
                  <a:outerShdw blurRad="50800" dist="50800" dir="5400000" algn="ctr" rotWithShape="0">
                    <a:srgbClr val="000000">
                      <a:alpha val="96000"/>
                    </a:srgbClr>
                  </a:outerShdw>
                </a:effectLst>
                <a:latin typeface="Arial" panose="020B0604020202020204" pitchFamily="34" charset="0"/>
                <a:cs typeface="Arial" panose="020B0604020202020204" pitchFamily="34" charset="0"/>
              </a:rPr>
              <a:t>Have patient look up, retract lower lid and drop lens in place.</a:t>
            </a:r>
          </a:p>
        </p:txBody>
      </p:sp>
      <p:sp>
        <p:nvSpPr>
          <p:cNvPr id="5" name="TextBox 4"/>
          <p:cNvSpPr txBox="1"/>
          <p:nvPr/>
        </p:nvSpPr>
        <p:spPr>
          <a:xfrm>
            <a:off x="380999" y="4680610"/>
            <a:ext cx="4800599" cy="461665"/>
          </a:xfrm>
          <a:prstGeom prst="rect">
            <a:avLst/>
          </a:prstGeom>
          <a:noFill/>
        </p:spPr>
        <p:txBody>
          <a:bodyPr wrap="square" rtlCol="0">
            <a:spAutoFit/>
          </a:bodyPr>
          <a:lstStyle/>
          <a:p>
            <a:r>
              <a:rPr lang="en-US" sz="2400" b="1" dirty="0">
                <a:solidFill>
                  <a:schemeClr val="tx1"/>
                </a:solidFill>
                <a:effectLst>
                  <a:outerShdw blurRad="50800" dist="50800" dir="5400000" algn="ctr" rotWithShape="0">
                    <a:srgbClr val="000000">
                      <a:alpha val="96000"/>
                    </a:srgbClr>
                  </a:outerShdw>
                </a:effectLst>
                <a:latin typeface="Arial" panose="020B0604020202020204" pitchFamily="34" charset="0"/>
                <a:cs typeface="Arial" panose="020B0604020202020204" pitchFamily="34" charset="0"/>
              </a:rPr>
              <a:t>Release lower lid over lens.</a:t>
            </a:r>
          </a:p>
        </p:txBody>
      </p:sp>
    </p:spTree>
    <p:extLst>
      <p:ext uri="{BB962C8B-B14F-4D97-AF65-F5344CB8AC3E}">
        <p14:creationId xmlns:p14="http://schemas.microsoft.com/office/powerpoint/2010/main" val="4436392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73"/>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3"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1504468" y="358229"/>
            <a:ext cx="6915150" cy="1325563"/>
          </a:xfrm>
        </p:spPr>
        <p:txBody>
          <a:bodyPr/>
          <a:lstStyle/>
          <a:p>
            <a:pPr>
              <a:lnSpc>
                <a:spcPct val="80000"/>
              </a:lnSpc>
            </a:pPr>
            <a:r>
              <a:rPr lang="en-US" altLang="en-US" b="1" i="1" dirty="0">
                <a:solidFill>
                  <a:schemeClr val="tx1"/>
                </a:solidFill>
                <a:latin typeface="Arial" panose="020B0604020202020204" pitchFamily="34" charset="0"/>
                <a:cs typeface="Arial" panose="020B0604020202020204" pitchFamily="34" charset="0"/>
              </a:rPr>
              <a:t>Morgan Lens Insertion</a:t>
            </a:r>
            <a:endParaRPr lang="en-US" altLang="en-US" i="1" dirty="0">
              <a:solidFill>
                <a:schemeClr val="tx1"/>
              </a:solidFill>
              <a:latin typeface="Arial" panose="020B0604020202020204" pitchFamily="34" charset="0"/>
              <a:cs typeface="Arial" panose="020B0604020202020204" pitchFamily="34" charset="0"/>
            </a:endParaRPr>
          </a:p>
        </p:txBody>
      </p:sp>
      <p:sp>
        <p:nvSpPr>
          <p:cNvPr id="30723" name="Rectangle 1027"/>
          <p:cNvSpPr>
            <a:spLocks noGrp="1" noChangeArrowheads="1"/>
          </p:cNvSpPr>
          <p:nvPr>
            <p:ph idx="1"/>
          </p:nvPr>
        </p:nvSpPr>
        <p:spPr>
          <a:xfrm>
            <a:off x="2362200" y="4859738"/>
            <a:ext cx="4648200" cy="1558121"/>
          </a:xfrm>
        </p:spPr>
        <p:txBody>
          <a:bodyPr>
            <a:normAutofit/>
          </a:bodyPr>
          <a:lstStyle/>
          <a:p>
            <a:endParaRPr lang="en-US" altLang="en-US" sz="2400" b="1" dirty="0">
              <a:latin typeface="Arial" panose="020B0604020202020204" pitchFamily="34" charset="0"/>
              <a:cs typeface="Arial" panose="020B0604020202020204" pitchFamily="34" charset="0"/>
            </a:endParaRPr>
          </a:p>
          <a:p>
            <a:endParaRPr lang="en-US" altLang="en-US" sz="2800" dirty="0">
              <a:latin typeface="Arial" panose="020B0604020202020204" pitchFamily="34" charset="0"/>
              <a:cs typeface="Arial" panose="020B0604020202020204" pitchFamily="34" charset="0"/>
            </a:endParaRPr>
          </a:p>
          <a:p>
            <a:pPr>
              <a:buFontTx/>
              <a:buNone/>
            </a:pPr>
            <a:r>
              <a:rPr lang="en-US" altLang="en-US" sz="2800" dirty="0">
                <a:latin typeface="Arial" panose="020B0604020202020204" pitchFamily="34" charset="0"/>
                <a:cs typeface="Arial" panose="020B0604020202020204" pitchFamily="34" charset="0"/>
              </a:rPr>
              <a:t>        </a:t>
            </a:r>
            <a:r>
              <a:rPr lang="en-US" altLang="en-US" sz="2800" b="1" dirty="0">
                <a:effectLst>
                  <a:outerShdw blurRad="50800" dist="50800" dir="5400000" algn="ctr" rotWithShape="0">
                    <a:srgbClr val="000000">
                      <a:alpha val="92000"/>
                    </a:srgbClr>
                  </a:outerShdw>
                </a:effectLst>
                <a:latin typeface="Arial" panose="020B0604020202020204" pitchFamily="34" charset="0"/>
                <a:cs typeface="Arial" panose="020B0604020202020204" pitchFamily="34" charset="0"/>
              </a:rPr>
              <a:t>DO NOT RUN DRY</a:t>
            </a:r>
          </a:p>
          <a:p>
            <a:pPr>
              <a:buFontTx/>
              <a:buNone/>
            </a:pPr>
            <a:endParaRPr lang="en-US" altLang="en-US" sz="2800" dirty="0">
              <a:latin typeface="Arial" panose="020B0604020202020204" pitchFamily="34" charset="0"/>
              <a:cs typeface="Arial" panose="020B0604020202020204" pitchFamily="34" charset="0"/>
            </a:endParaRPr>
          </a:p>
        </p:txBody>
      </p:sp>
      <p:pic>
        <p:nvPicPr>
          <p:cNvPr id="34820" name="Picture 102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0" y="2438401"/>
            <a:ext cx="3581400" cy="2605316"/>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1029"/>
          <p:cNvSpPr txBox="1">
            <a:spLocks noChangeArrowheads="1"/>
          </p:cNvSpPr>
          <p:nvPr/>
        </p:nvSpPr>
        <p:spPr bwMode="auto">
          <a:xfrm>
            <a:off x="952500" y="6360109"/>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800" b="1" dirty="0">
                <a:latin typeface="Tahoma" panose="020B0604030504040204" pitchFamily="34" charset="0"/>
              </a:rPr>
              <a:t>Tape tubing to patient’s forehead to prevent accidental removal</a:t>
            </a:r>
          </a:p>
        </p:txBody>
      </p:sp>
      <p:sp>
        <p:nvSpPr>
          <p:cNvPr id="3" name="TextBox 2"/>
          <p:cNvSpPr txBox="1"/>
          <p:nvPr/>
        </p:nvSpPr>
        <p:spPr>
          <a:xfrm>
            <a:off x="472995" y="1838146"/>
            <a:ext cx="4495800" cy="1785104"/>
          </a:xfrm>
          <a:prstGeom prst="rect">
            <a:avLst/>
          </a:prstGeom>
          <a:noFill/>
        </p:spPr>
        <p:txBody>
          <a:bodyPr wrap="square" rtlCol="0">
            <a:spAutoFit/>
          </a:bodyPr>
          <a:lstStyle/>
          <a:p>
            <a:r>
              <a:rPr lang="en-US" altLang="en-US" sz="2400" b="1" dirty="0">
                <a:solidFill>
                  <a:schemeClr val="tx1"/>
                </a:solidFill>
                <a:latin typeface="Arial" panose="020B0604020202020204" pitchFamily="34" charset="0"/>
                <a:cs typeface="Arial" panose="020B0604020202020204" pitchFamily="34" charset="0"/>
              </a:rPr>
              <a:t>             </a:t>
            </a:r>
            <a:r>
              <a:rPr lang="en-US" altLang="en-US" sz="3600" b="1" dirty="0">
                <a:solidFill>
                  <a:schemeClr val="tx1"/>
                </a:solidFill>
                <a:effectLst>
                  <a:outerShdw blurRad="50800" dist="50800" dir="5400000" algn="ctr" rotWithShape="0">
                    <a:srgbClr val="000000">
                      <a:alpha val="98000"/>
                    </a:srgbClr>
                  </a:outerShdw>
                </a:effectLst>
                <a:latin typeface="Arial" panose="020B0604020202020204" pitchFamily="34" charset="0"/>
                <a:cs typeface="Arial" panose="020B0604020202020204" pitchFamily="34" charset="0"/>
              </a:rPr>
              <a:t>Step Five:</a:t>
            </a:r>
          </a:p>
          <a:p>
            <a:endParaRPr lang="en-US" altLang="en-US" sz="800" b="1" dirty="0">
              <a:solidFill>
                <a:schemeClr val="tx1"/>
              </a:solidFill>
              <a:effectLst>
                <a:outerShdw blurRad="50800" dist="50800" dir="5400000" algn="ctr" rotWithShape="0">
                  <a:srgbClr val="000000">
                    <a:alpha val="98000"/>
                  </a:srgbClr>
                </a:outerShdw>
              </a:effectLst>
              <a:latin typeface="Arial" panose="020B0604020202020204" pitchFamily="34" charset="0"/>
              <a:cs typeface="Arial" panose="020B0604020202020204" pitchFamily="34" charset="0"/>
            </a:endParaRPr>
          </a:p>
          <a:p>
            <a:r>
              <a:rPr lang="en-US" altLang="en-US" sz="2400" b="1" dirty="0">
                <a:solidFill>
                  <a:schemeClr val="tx1"/>
                </a:solidFill>
                <a:effectLst>
                  <a:outerShdw blurRad="50800" dist="50800" dir="5400000" algn="ctr" rotWithShape="0">
                    <a:srgbClr val="000000">
                      <a:alpha val="98000"/>
                    </a:srgbClr>
                  </a:outerShdw>
                </a:effectLst>
                <a:latin typeface="Arial" panose="020B0604020202020204" pitchFamily="34" charset="0"/>
                <a:cs typeface="Arial" panose="020B0604020202020204" pitchFamily="34" charset="0"/>
              </a:rPr>
              <a:t>Adjust the flow to the desired rate</a:t>
            </a:r>
          </a:p>
          <a:p>
            <a:endParaRPr lang="en-US" dirty="0">
              <a:solidFill>
                <a:schemeClr val="tx1"/>
              </a:solidFill>
            </a:endParaRPr>
          </a:p>
        </p:txBody>
      </p:sp>
      <p:sp>
        <p:nvSpPr>
          <p:cNvPr id="4" name="TextBox 3"/>
          <p:cNvSpPr txBox="1"/>
          <p:nvPr/>
        </p:nvSpPr>
        <p:spPr>
          <a:xfrm>
            <a:off x="466243" y="3417144"/>
            <a:ext cx="4495800" cy="1477328"/>
          </a:xfrm>
          <a:prstGeom prst="rect">
            <a:avLst/>
          </a:prstGeom>
          <a:noFill/>
        </p:spPr>
        <p:txBody>
          <a:bodyPr wrap="square" rtlCol="0">
            <a:spAutoFit/>
          </a:bodyPr>
          <a:lstStyle/>
          <a:p>
            <a:r>
              <a:rPr lang="en-US" altLang="en-US" sz="2400" b="1" dirty="0">
                <a:solidFill>
                  <a:schemeClr val="tx1"/>
                </a:solidFill>
                <a:effectLst>
                  <a:outerShdw blurRad="50800" dist="50800" dir="5400000" algn="ctr" rotWithShape="0">
                    <a:srgbClr val="000000">
                      <a:alpha val="96000"/>
                    </a:srgbClr>
                  </a:outerShdw>
                </a:effectLst>
                <a:latin typeface="Arial" panose="020B0604020202020204" pitchFamily="34" charset="0"/>
                <a:cs typeface="Arial" panose="020B0604020202020204" pitchFamily="34" charset="0"/>
              </a:rPr>
              <a:t>Secure a fluid collection device such as the Medi-Duct to the side of patient’s face</a:t>
            </a:r>
          </a:p>
          <a:p>
            <a:endParaRPr lang="en-US" dirty="0"/>
          </a:p>
        </p:txBody>
      </p:sp>
      <p:sp>
        <p:nvSpPr>
          <p:cNvPr id="5" name="TextBox 4"/>
          <p:cNvSpPr txBox="1"/>
          <p:nvPr/>
        </p:nvSpPr>
        <p:spPr>
          <a:xfrm>
            <a:off x="457200" y="4825405"/>
            <a:ext cx="4438650" cy="1107996"/>
          </a:xfrm>
          <a:prstGeom prst="rect">
            <a:avLst/>
          </a:prstGeom>
          <a:noFill/>
        </p:spPr>
        <p:txBody>
          <a:bodyPr wrap="square" rtlCol="0">
            <a:spAutoFit/>
          </a:bodyPr>
          <a:lstStyle/>
          <a:p>
            <a:r>
              <a:rPr lang="en-US" altLang="en-US" sz="2400" b="1" dirty="0">
                <a:solidFill>
                  <a:schemeClr val="tx1"/>
                </a:solidFill>
                <a:effectLst>
                  <a:outerShdw blurRad="50800" dist="50800" dir="5400000" algn="ctr" rotWithShape="0">
                    <a:srgbClr val="000000">
                      <a:alpha val="96000"/>
                    </a:srgbClr>
                  </a:outerShdw>
                </a:effectLst>
                <a:latin typeface="Arial" panose="020B0604020202020204" pitchFamily="34" charset="0"/>
                <a:cs typeface="Arial" panose="020B0604020202020204" pitchFamily="34" charset="0"/>
              </a:rPr>
              <a:t>Continue irrigation until pH of eye returns to normal </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 calcmode="lin" valueType="num">
                                      <p:cBhvr>
                                        <p:cTn id="22"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0723">
                                            <p:txEl>
                                              <p:pRg st="2" end="2"/>
                                            </p:txEl>
                                          </p:spTgt>
                                        </p:tgtEl>
                                        <p:attrNameLst>
                                          <p:attrName>ppt_y</p:attrName>
                                        </p:attrNameLst>
                                      </p:cBhvr>
                                      <p:tavLst>
                                        <p:tav tm="0">
                                          <p:val>
                                            <p:strVal val="#ppt_y-#ppt_h/2"/>
                                          </p:val>
                                        </p:tav>
                                        <p:tav tm="100000">
                                          <p:val>
                                            <p:strVal val="#ppt_y"/>
                                          </p:val>
                                        </p:tav>
                                      </p:tavLst>
                                    </p:anim>
                                    <p:anim calcmode="lin" valueType="num">
                                      <p:cBhvr>
                                        <p:cTn id="24" dur="500" fill="hold"/>
                                        <p:tgtEl>
                                          <p:spTgt spid="30723">
                                            <p:txEl>
                                              <p:pRg st="2" end="2"/>
                                            </p:txEl>
                                          </p:spTgt>
                                        </p:tgtEl>
                                        <p:attrNameLst>
                                          <p:attrName>ppt_w</p:attrName>
                                        </p:attrNameLst>
                                      </p:cBhvr>
                                      <p:tavLst>
                                        <p:tav tm="0">
                                          <p:val>
                                            <p:strVal val="#ppt_w"/>
                                          </p:val>
                                        </p:tav>
                                        <p:tav tm="100000">
                                          <p:val>
                                            <p:strVal val="#ppt_w"/>
                                          </p:val>
                                        </p:tav>
                                      </p:tavLst>
                                    </p:anim>
                                    <p:anim calcmode="lin" valueType="num">
                                      <p:cBhvr>
                                        <p:cTn id="25" dur="500" fill="hold"/>
                                        <p:tgtEl>
                                          <p:spTgt spid="307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4821"/>
                                        </p:tgtEl>
                                        <p:attrNameLst>
                                          <p:attrName>style.visibility</p:attrName>
                                        </p:attrNameLst>
                                      </p:cBhvr>
                                      <p:to>
                                        <p:strVal val="visible"/>
                                      </p:to>
                                    </p:set>
                                    <p:animEffect transition="in" filter="fade">
                                      <p:cBhvr>
                                        <p:cTn id="30" dur="1000"/>
                                        <p:tgtEl>
                                          <p:spTgt spid="34821"/>
                                        </p:tgtEl>
                                      </p:cBhvr>
                                    </p:animEffect>
                                    <p:anim calcmode="lin" valueType="num">
                                      <p:cBhvr>
                                        <p:cTn id="31" dur="1000" fill="hold"/>
                                        <p:tgtEl>
                                          <p:spTgt spid="34821"/>
                                        </p:tgtEl>
                                        <p:attrNameLst>
                                          <p:attrName>ppt_x</p:attrName>
                                        </p:attrNameLst>
                                      </p:cBhvr>
                                      <p:tavLst>
                                        <p:tav tm="0">
                                          <p:val>
                                            <p:strVal val="#ppt_x"/>
                                          </p:val>
                                        </p:tav>
                                        <p:tav tm="100000">
                                          <p:val>
                                            <p:strVal val="#ppt_x"/>
                                          </p:val>
                                        </p:tav>
                                      </p:tavLst>
                                    </p:anim>
                                    <p:anim calcmode="lin" valueType="num">
                                      <p:cBhvr>
                                        <p:cTn id="32" dur="1000" fill="hold"/>
                                        <p:tgtEl>
                                          <p:spTgt spid="348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P spid="34821"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47800" y="609600"/>
            <a:ext cx="7010400" cy="1143000"/>
          </a:xfrm>
        </p:spPr>
        <p:txBody>
          <a:bodyPr>
            <a:normAutofit/>
          </a:bodyPr>
          <a:lstStyle/>
          <a:p>
            <a:pPr>
              <a:lnSpc>
                <a:spcPct val="80000"/>
              </a:lnSpc>
            </a:pPr>
            <a:r>
              <a:rPr lang="en-US" altLang="en-US" b="1" i="1" dirty="0">
                <a:solidFill>
                  <a:schemeClr val="tx1"/>
                </a:solidFill>
                <a:latin typeface="Arial" panose="020B0604020202020204" pitchFamily="34" charset="0"/>
                <a:cs typeface="Arial" panose="020B0604020202020204" pitchFamily="34" charset="0"/>
              </a:rPr>
              <a:t>Morgan Lens Removal</a:t>
            </a:r>
            <a:endParaRPr lang="en-US" altLang="en-US" i="1" dirty="0">
              <a:solidFill>
                <a:schemeClr val="tx1"/>
              </a:solidFill>
              <a:latin typeface="Arial" panose="020B0604020202020204" pitchFamily="34" charset="0"/>
              <a:cs typeface="Arial" panose="020B0604020202020204" pitchFamily="34" charset="0"/>
            </a:endParaRPr>
          </a:p>
        </p:txBody>
      </p:sp>
      <p:sp>
        <p:nvSpPr>
          <p:cNvPr id="23555" name="Rectangle 3"/>
          <p:cNvSpPr>
            <a:spLocks noGrp="1" noChangeArrowheads="1"/>
          </p:cNvSpPr>
          <p:nvPr>
            <p:ph type="body" sz="half" idx="1"/>
          </p:nvPr>
        </p:nvSpPr>
        <p:spPr>
          <a:xfrm>
            <a:off x="228600" y="1316451"/>
            <a:ext cx="8763000" cy="1433587"/>
          </a:xfrm>
        </p:spPr>
        <p:txBody>
          <a:bodyPr>
            <a:normAutofit lnSpcReduction="10000"/>
          </a:bodyPr>
          <a:lstStyle/>
          <a:p>
            <a:pPr>
              <a:buFontTx/>
              <a:buNone/>
            </a:pPr>
            <a:endParaRPr lang="en-US" altLang="en-US" sz="900" dirty="0"/>
          </a:p>
          <a:p>
            <a:endParaRPr lang="en-US" altLang="en-US" sz="900" dirty="0">
              <a:latin typeface="Arial" panose="020B0604020202020204" pitchFamily="34" charset="0"/>
            </a:endParaRPr>
          </a:p>
          <a:p>
            <a:pPr marL="0" indent="0">
              <a:buNone/>
            </a:pPr>
            <a:r>
              <a:rPr lang="en-US" altLang="en-US" sz="3600" b="1" dirty="0">
                <a:solidFill>
                  <a:schemeClr val="tx1"/>
                </a:solidFill>
                <a:effectLst>
                  <a:outerShdw blurRad="50800" dist="50800" dir="5400000" algn="ctr" rotWithShape="0">
                    <a:srgbClr val="000000">
                      <a:alpha val="96000"/>
                    </a:srgbClr>
                  </a:outerShdw>
                </a:effectLst>
                <a:latin typeface="Arial" panose="020B0604020202020204" pitchFamily="34" charset="0"/>
                <a:cs typeface="Arial" panose="020B0604020202020204" pitchFamily="34" charset="0"/>
              </a:rPr>
              <a:t>Step Six:</a:t>
            </a:r>
            <a:r>
              <a:rPr lang="en-US" altLang="en-US" sz="2800" b="1" dirty="0">
                <a:solidFill>
                  <a:schemeClr val="tx1"/>
                </a:solidFill>
                <a:effectLst>
                  <a:outerShdw blurRad="50800" dist="50800" dir="5400000" algn="ctr" rotWithShape="0">
                    <a:srgbClr val="000000">
                      <a:alpha val="96000"/>
                    </a:srgbClr>
                  </a:outerShdw>
                </a:effectLst>
                <a:latin typeface="Arial" panose="020B0604020202020204" pitchFamily="34" charset="0"/>
                <a:cs typeface="Arial" panose="020B0604020202020204" pitchFamily="34" charset="0"/>
              </a:rPr>
              <a:t> </a:t>
            </a:r>
          </a:p>
          <a:p>
            <a:pPr marL="0" indent="0">
              <a:buNone/>
            </a:pPr>
            <a:r>
              <a:rPr lang="en-US" altLang="en-US" sz="2800" dirty="0">
                <a:effectLst>
                  <a:outerShdw blurRad="50800" dist="50800" dir="5400000" algn="ctr" rotWithShape="0">
                    <a:srgbClr val="000000">
                      <a:alpha val="96000"/>
                    </a:srgbClr>
                  </a:outerShdw>
                </a:effectLst>
                <a:latin typeface="Arial" panose="020B0604020202020204" pitchFamily="34" charset="0"/>
                <a:cs typeface="Arial" panose="020B0604020202020204" pitchFamily="34" charset="0"/>
              </a:rPr>
              <a:t>    </a:t>
            </a:r>
            <a:r>
              <a:rPr lang="en-US" altLang="en-US" sz="2800" b="1" dirty="0">
                <a:effectLst>
                  <a:outerShdw blurRad="50800" dist="50800" dir="5400000" algn="ctr" rotWithShape="0">
                    <a:srgbClr val="000000">
                      <a:alpha val="96000"/>
                    </a:srgbClr>
                  </a:outerShdw>
                </a:effectLst>
                <a:latin typeface="Arial" panose="020B0604020202020204" pitchFamily="34" charset="0"/>
                <a:cs typeface="Arial" panose="020B0604020202020204" pitchFamily="34" charset="0"/>
              </a:rPr>
              <a:t>CONTINUE FLOW</a:t>
            </a:r>
          </a:p>
        </p:txBody>
      </p:sp>
      <p:sp>
        <p:nvSpPr>
          <p:cNvPr id="23565" name="Text Box 13"/>
          <p:cNvSpPr txBox="1">
            <a:spLocks noChangeArrowheads="1"/>
          </p:cNvSpPr>
          <p:nvPr/>
        </p:nvSpPr>
        <p:spPr bwMode="auto">
          <a:xfrm>
            <a:off x="3657600" y="4990442"/>
            <a:ext cx="5486400" cy="523220"/>
          </a:xfrm>
          <a:prstGeom prst="rect">
            <a:avLst/>
          </a:prstGeom>
          <a:noFill/>
          <a:ln w="12700" cap="sq">
            <a:noFill/>
            <a:miter lim="800000"/>
            <a:headEnd type="none" w="sm" len="sm"/>
            <a:tailEnd type="none" w="sm" len="sm"/>
          </a:ln>
          <a:effectLst/>
        </p:spPr>
        <p:txBody>
          <a:bodyPr wrap="square" anchor="b">
            <a:spAutoFit/>
          </a:bodyPr>
          <a:lstStyle/>
          <a:p>
            <a:pPr algn="ctr">
              <a:spcBef>
                <a:spcPct val="50000"/>
              </a:spcBef>
              <a:defRPr/>
            </a:pPr>
            <a:r>
              <a:rPr lang="en-US" sz="2800" b="1" dirty="0">
                <a:solidFill>
                  <a:schemeClr val="tx1"/>
                </a:solidFill>
                <a:effectLst>
                  <a:outerShdw blurRad="38100" dist="38100" dir="2700000" algn="tl">
                    <a:srgbClr val="000000"/>
                  </a:outerShdw>
                </a:effectLst>
                <a:latin typeface="Arial" pitchFamily="34" charset="0"/>
                <a:cs typeface="Arial" pitchFamily="34" charset="0"/>
              </a:rPr>
              <a:t>TERMINATE FLOW</a:t>
            </a:r>
          </a:p>
        </p:txBody>
      </p:sp>
      <p:sp>
        <p:nvSpPr>
          <p:cNvPr id="36871" name="TextBox 1"/>
          <p:cNvSpPr txBox="1">
            <a:spLocks noChangeArrowheads="1"/>
          </p:cNvSpPr>
          <p:nvPr/>
        </p:nvSpPr>
        <p:spPr bwMode="auto">
          <a:xfrm>
            <a:off x="2171700" y="5765391"/>
            <a:ext cx="5067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dirty="0">
                <a:latin typeface="Tahoma" panose="020B0604030504040204" pitchFamily="34" charset="0"/>
              </a:rPr>
              <a:t>After removal, check ocular pH every 5 to 10 minutes to ensure stability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529" y="2093180"/>
            <a:ext cx="3601187" cy="2432844"/>
          </a:xfrm>
          <a:prstGeom prst="rect">
            <a:avLst/>
          </a:prstGeom>
          <a:effectLst>
            <a:softEdge rad="38100"/>
          </a:effectLst>
        </p:spPr>
      </p:pic>
      <p:sp>
        <p:nvSpPr>
          <p:cNvPr id="4" name="TextBox 3"/>
          <p:cNvSpPr txBox="1"/>
          <p:nvPr/>
        </p:nvSpPr>
        <p:spPr>
          <a:xfrm>
            <a:off x="228600" y="2719415"/>
            <a:ext cx="8008535" cy="738664"/>
          </a:xfrm>
          <a:prstGeom prst="rect">
            <a:avLst/>
          </a:prstGeom>
          <a:noFill/>
        </p:spPr>
        <p:txBody>
          <a:bodyPr wrap="square" rtlCol="0">
            <a:spAutoFit/>
          </a:bodyPr>
          <a:lstStyle/>
          <a:p>
            <a:r>
              <a:rPr lang="en-US" altLang="en-US" sz="2400" b="1" dirty="0">
                <a:solidFill>
                  <a:schemeClr val="tx1"/>
                </a:solidFill>
                <a:effectLst>
                  <a:outerShdw blurRad="50800" dist="50800" dir="5400000" algn="ctr" rotWithShape="0">
                    <a:srgbClr val="000000">
                      <a:alpha val="94000"/>
                    </a:srgbClr>
                  </a:outerShdw>
                </a:effectLst>
                <a:latin typeface="Arial" panose="020B0604020202020204" pitchFamily="34" charset="0"/>
                <a:cs typeface="Arial" panose="020B0604020202020204" pitchFamily="34" charset="0"/>
              </a:rPr>
              <a:t>Have  patient look up</a:t>
            </a:r>
          </a:p>
          <a:p>
            <a:endParaRPr lang="en-US" dirty="0"/>
          </a:p>
        </p:txBody>
      </p:sp>
      <p:sp>
        <p:nvSpPr>
          <p:cNvPr id="5" name="TextBox 4"/>
          <p:cNvSpPr txBox="1"/>
          <p:nvPr/>
        </p:nvSpPr>
        <p:spPr>
          <a:xfrm>
            <a:off x="228600" y="3463380"/>
            <a:ext cx="8247249" cy="738664"/>
          </a:xfrm>
          <a:prstGeom prst="rect">
            <a:avLst/>
          </a:prstGeom>
          <a:noFill/>
        </p:spPr>
        <p:txBody>
          <a:bodyPr wrap="square" rtlCol="0">
            <a:spAutoFit/>
          </a:bodyPr>
          <a:lstStyle/>
          <a:p>
            <a:r>
              <a:rPr lang="en-US" altLang="en-US" sz="2400" b="1" dirty="0">
                <a:solidFill>
                  <a:schemeClr val="tx1"/>
                </a:solidFill>
                <a:effectLst>
                  <a:outerShdw blurRad="50800" dist="50800" dir="5400000" algn="ctr" rotWithShape="0">
                    <a:srgbClr val="000000">
                      <a:alpha val="96000"/>
                    </a:srgbClr>
                  </a:outerShdw>
                </a:effectLst>
                <a:latin typeface="Arial" panose="020B0604020202020204" pitchFamily="34" charset="0"/>
                <a:cs typeface="Arial" panose="020B0604020202020204" pitchFamily="34" charset="0"/>
              </a:rPr>
              <a:t>Retract and hold lower lid </a:t>
            </a:r>
          </a:p>
          <a:p>
            <a:endParaRPr lang="en-US" dirty="0"/>
          </a:p>
        </p:txBody>
      </p:sp>
      <p:sp>
        <p:nvSpPr>
          <p:cNvPr id="6" name="TextBox 5"/>
          <p:cNvSpPr txBox="1"/>
          <p:nvPr/>
        </p:nvSpPr>
        <p:spPr>
          <a:xfrm>
            <a:off x="228601" y="4203828"/>
            <a:ext cx="7770758" cy="738664"/>
          </a:xfrm>
          <a:prstGeom prst="rect">
            <a:avLst/>
          </a:prstGeom>
          <a:noFill/>
        </p:spPr>
        <p:txBody>
          <a:bodyPr wrap="square" rtlCol="0">
            <a:spAutoFit/>
          </a:bodyPr>
          <a:lstStyle/>
          <a:p>
            <a:r>
              <a:rPr lang="en-US" sz="2400" b="1" dirty="0">
                <a:solidFill>
                  <a:schemeClr val="tx1"/>
                </a:solidFill>
                <a:effectLst>
                  <a:outerShdw blurRad="38100" dist="38100" dir="2700000" algn="tl">
                    <a:srgbClr val="000000"/>
                  </a:outerShdw>
                </a:effectLst>
                <a:latin typeface="Arial" pitchFamily="34" charset="0"/>
                <a:cs typeface="Arial" pitchFamily="34" charset="0"/>
              </a:rPr>
              <a:t>Slide Morgan Lens out</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anim calcmode="lin" valueType="num">
                                      <p:cBhvr>
                                        <p:cTn id="7"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23555">
                                            <p:txEl>
                                              <p:pRg st="2" end="2"/>
                                            </p:txEl>
                                          </p:spTgt>
                                        </p:tgtEl>
                                        <p:attrNameLst>
                                          <p:attrName>ppt_y</p:attrName>
                                        </p:attrNameLst>
                                      </p:cBhvr>
                                      <p:tavLst>
                                        <p:tav tm="0">
                                          <p:val>
                                            <p:strVal val="#ppt_y-#ppt_h/2"/>
                                          </p:val>
                                        </p:tav>
                                        <p:tav tm="100000">
                                          <p:val>
                                            <p:strVal val="#ppt_y"/>
                                          </p:val>
                                        </p:tav>
                                      </p:tavLst>
                                    </p:anim>
                                    <p:anim calcmode="lin" valueType="num">
                                      <p:cBhvr>
                                        <p:cTn id="9" dur="500" fill="hold"/>
                                        <p:tgtEl>
                                          <p:spTgt spid="23555">
                                            <p:txEl>
                                              <p:pRg st="2" end="2"/>
                                            </p:txEl>
                                          </p:spTgt>
                                        </p:tgtEl>
                                        <p:attrNameLst>
                                          <p:attrName>ppt_w</p:attrName>
                                        </p:attrNameLst>
                                      </p:cBhvr>
                                      <p:tavLst>
                                        <p:tav tm="0">
                                          <p:val>
                                            <p:strVal val="#ppt_w"/>
                                          </p:val>
                                        </p:tav>
                                        <p:tav tm="100000">
                                          <p:val>
                                            <p:strVal val="#ppt_w"/>
                                          </p:val>
                                        </p:tav>
                                      </p:tavLst>
                                    </p:anim>
                                    <p:anim calcmode="lin" valueType="num">
                                      <p:cBhvr>
                                        <p:cTn id="10" dur="500" fill="hold"/>
                                        <p:tgtEl>
                                          <p:spTgt spid="23555">
                                            <p:txEl>
                                              <p:pRg st="2" end="2"/>
                                            </p:txEl>
                                          </p:spTgt>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anim calcmode="lin" valueType="num">
                                      <p:cBhvr>
                                        <p:cTn id="13"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23555">
                                            <p:txEl>
                                              <p:pRg st="3" end="3"/>
                                            </p:txEl>
                                          </p:spTgt>
                                        </p:tgtEl>
                                        <p:attrNameLst>
                                          <p:attrName>ppt_y</p:attrName>
                                        </p:attrNameLst>
                                      </p:cBhvr>
                                      <p:tavLst>
                                        <p:tav tm="0">
                                          <p:val>
                                            <p:strVal val="#ppt_y-#ppt_h/2"/>
                                          </p:val>
                                        </p:tav>
                                        <p:tav tm="100000">
                                          <p:val>
                                            <p:strVal val="#ppt_y"/>
                                          </p:val>
                                        </p:tav>
                                      </p:tavLst>
                                    </p:anim>
                                    <p:anim calcmode="lin" valueType="num">
                                      <p:cBhvr>
                                        <p:cTn id="15" dur="500" fill="hold"/>
                                        <p:tgtEl>
                                          <p:spTgt spid="23555">
                                            <p:txEl>
                                              <p:pRg st="3" end="3"/>
                                            </p:txEl>
                                          </p:spTgt>
                                        </p:tgtEl>
                                        <p:attrNameLst>
                                          <p:attrName>ppt_w</p:attrName>
                                        </p:attrNameLst>
                                      </p:cBhvr>
                                      <p:tavLst>
                                        <p:tav tm="0">
                                          <p:val>
                                            <p:strVal val="#ppt_w"/>
                                          </p:val>
                                        </p:tav>
                                        <p:tav tm="100000">
                                          <p:val>
                                            <p:strVal val="#ppt_w"/>
                                          </p:val>
                                        </p:tav>
                                      </p:tavLst>
                                    </p:anim>
                                    <p:anim calcmode="lin" valueType="num">
                                      <p:cBhvr>
                                        <p:cTn id="16" dur="500" fill="hold"/>
                                        <p:tgtEl>
                                          <p:spTgt spid="2355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565"/>
                                        </p:tgtEl>
                                        <p:attrNameLst>
                                          <p:attrName>style.visibility</p:attrName>
                                        </p:attrNameLst>
                                      </p:cBhvr>
                                      <p:to>
                                        <p:strVal val="visible"/>
                                      </p:to>
                                    </p:set>
                                    <p:animEffect transition="in" filter="fade">
                                      <p:cBhvr>
                                        <p:cTn id="36" dur="500"/>
                                        <p:tgtEl>
                                          <p:spTgt spid="2356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6871"/>
                                        </p:tgtEl>
                                        <p:attrNameLst>
                                          <p:attrName>style.visibility</p:attrName>
                                        </p:attrNameLst>
                                      </p:cBhvr>
                                      <p:to>
                                        <p:strVal val="visible"/>
                                      </p:to>
                                    </p:set>
                                    <p:animEffect transition="in" filter="fade">
                                      <p:cBhvr>
                                        <p:cTn id="41" dur="1000"/>
                                        <p:tgtEl>
                                          <p:spTgt spid="36871"/>
                                        </p:tgtEl>
                                      </p:cBhvr>
                                    </p:animEffect>
                                    <p:anim calcmode="lin" valueType="num">
                                      <p:cBhvr>
                                        <p:cTn id="42" dur="1000" fill="hold"/>
                                        <p:tgtEl>
                                          <p:spTgt spid="36871"/>
                                        </p:tgtEl>
                                        <p:attrNameLst>
                                          <p:attrName>ppt_x</p:attrName>
                                        </p:attrNameLst>
                                      </p:cBhvr>
                                      <p:tavLst>
                                        <p:tav tm="0">
                                          <p:val>
                                            <p:strVal val="#ppt_x"/>
                                          </p:val>
                                        </p:tav>
                                        <p:tav tm="100000">
                                          <p:val>
                                            <p:strVal val="#ppt_x"/>
                                          </p:val>
                                        </p:tav>
                                      </p:tavLst>
                                    </p:anim>
                                    <p:anim calcmode="lin" valueType="num">
                                      <p:cBhvr>
                                        <p:cTn id="43" dur="1000" fill="hold"/>
                                        <p:tgtEl>
                                          <p:spTgt spid="368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autoUpdateAnimBg="0"/>
      <p:bldP spid="23565" grpId="0"/>
      <p:bldP spid="36871"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685800" y="533400"/>
            <a:ext cx="7772400" cy="1219200"/>
          </a:xfrm>
        </p:spPr>
        <p:txBody>
          <a:bodyPr>
            <a:normAutofit fontScale="90000"/>
          </a:bodyPr>
          <a:lstStyle/>
          <a:p>
            <a:r>
              <a:rPr lang="en-US" altLang="en-US" sz="5300" b="1" i="1" dirty="0">
                <a:solidFill>
                  <a:schemeClr val="tx1"/>
                </a:solidFill>
                <a:cs typeface="Arial" panose="020B0604020202020204" pitchFamily="34" charset="0"/>
              </a:rPr>
              <a:t>Irrigation Times</a:t>
            </a:r>
            <a:br>
              <a:rPr lang="en-US" altLang="en-US" i="1" dirty="0">
                <a:solidFill>
                  <a:srgbClr val="FFFF00"/>
                </a:solidFill>
              </a:rPr>
            </a:br>
            <a:endParaRPr lang="en-US" altLang="en-US" i="1" dirty="0">
              <a:solidFill>
                <a:srgbClr val="FFFF00"/>
              </a:solidFill>
            </a:endParaRPr>
          </a:p>
        </p:txBody>
      </p:sp>
      <p:sp>
        <p:nvSpPr>
          <p:cNvPr id="90118" name="Rectangle 1030"/>
          <p:cNvSpPr>
            <a:spLocks noChangeArrowheads="1"/>
          </p:cNvSpPr>
          <p:nvPr/>
        </p:nvSpPr>
        <p:spPr bwMode="auto">
          <a:xfrm>
            <a:off x="990600" y="914400"/>
            <a:ext cx="7315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kumimoji="0" lang="en-US" altLang="en-US" sz="2800" dirty="0"/>
          </a:p>
          <a:p>
            <a:pPr>
              <a:spcBef>
                <a:spcPct val="0"/>
              </a:spcBef>
              <a:buNone/>
            </a:pPr>
            <a:r>
              <a:rPr kumimoji="0" lang="en-US" altLang="en-US" sz="2800" b="1" dirty="0">
                <a:effectLst>
                  <a:outerShdw blurRad="50800" dist="50800" dir="5400000" algn="ctr" rotWithShape="0">
                    <a:srgbClr val="000000">
                      <a:alpha val="96000"/>
                    </a:srgbClr>
                  </a:outerShdw>
                </a:effectLst>
                <a:latin typeface="Arial" panose="020B0604020202020204" pitchFamily="34" charset="0"/>
                <a:cs typeface="Arial" panose="020B0604020202020204" pitchFamily="34" charset="0"/>
              </a:rPr>
              <a:t>For Irritants: </a:t>
            </a:r>
            <a:endParaRPr kumimoji="0" lang="en-US" altLang="en-US" sz="2400" b="1" dirty="0">
              <a:effectLst>
                <a:outerShdw blurRad="50800" dist="50800" dir="5400000" algn="ctr" rotWithShape="0">
                  <a:srgbClr val="000000">
                    <a:alpha val="96000"/>
                  </a:srgbClr>
                </a:outerShdw>
              </a:effectLst>
              <a:latin typeface="Arial" panose="020B0604020202020204" pitchFamily="34" charset="0"/>
              <a:cs typeface="Arial" panose="020B0604020202020204" pitchFamily="34" charset="0"/>
            </a:endParaRPr>
          </a:p>
        </p:txBody>
      </p:sp>
      <p:sp>
        <p:nvSpPr>
          <p:cNvPr id="90119" name="Text Box 1031"/>
          <p:cNvSpPr txBox="1">
            <a:spLocks noChangeArrowheads="1"/>
          </p:cNvSpPr>
          <p:nvPr/>
        </p:nvSpPr>
        <p:spPr bwMode="auto">
          <a:xfrm>
            <a:off x="1392820" y="1817688"/>
            <a:ext cx="470318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kumimoji="0" lang="en-US" altLang="en-US" sz="2400" b="1" dirty="0">
                <a:effectLst>
                  <a:outerShdw blurRad="50800" dist="50800" dir="5400000" algn="ctr" rotWithShape="0">
                    <a:srgbClr val="000000">
                      <a:alpha val="98000"/>
                    </a:srgbClr>
                  </a:outerShdw>
                </a:effectLst>
                <a:latin typeface="Arial" panose="020B0604020202020204" pitchFamily="34" charset="0"/>
                <a:cs typeface="Arial" panose="020B0604020202020204" pitchFamily="34" charset="0"/>
              </a:rPr>
              <a:t>20 to 30 minutes minimum</a:t>
            </a:r>
            <a:endParaRPr kumimoji="0" lang="en-US" altLang="en-US" sz="2400" dirty="0">
              <a:effectLst>
                <a:outerShdw blurRad="50800" dist="50800" dir="5400000" algn="ctr" rotWithShape="0">
                  <a:srgbClr val="000000">
                    <a:alpha val="98000"/>
                  </a:srgbClr>
                </a:outerShdw>
              </a:effectLst>
              <a:latin typeface="Arial" panose="020B0604020202020204" pitchFamily="34" charset="0"/>
              <a:cs typeface="Arial" panose="020B0604020202020204" pitchFamily="34" charset="0"/>
            </a:endParaRPr>
          </a:p>
          <a:p>
            <a:pPr algn="ctr">
              <a:spcBef>
                <a:spcPct val="50000"/>
              </a:spcBef>
              <a:buFontTx/>
              <a:buNone/>
            </a:pPr>
            <a:endParaRPr kumimoji="0" lang="en-US" altLang="en-US" sz="2400" dirty="0">
              <a:latin typeface="Arial" panose="020B0604020202020204" pitchFamily="34" charset="0"/>
              <a:cs typeface="Arial" panose="020B0604020202020204" pitchFamily="34" charset="0"/>
            </a:endParaRPr>
          </a:p>
        </p:txBody>
      </p:sp>
      <p:sp>
        <p:nvSpPr>
          <p:cNvPr id="90121" name="Rectangle 1033"/>
          <p:cNvSpPr>
            <a:spLocks noChangeArrowheads="1"/>
          </p:cNvSpPr>
          <p:nvPr/>
        </p:nvSpPr>
        <p:spPr bwMode="auto">
          <a:xfrm>
            <a:off x="1066800" y="2286000"/>
            <a:ext cx="4940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kumimoji="0" lang="en-US" altLang="en-US" sz="2800" b="1" dirty="0">
                <a:effectLst>
                  <a:outerShdw blurRad="50800" dist="50800" dir="5400000" algn="ctr" rotWithShape="0">
                    <a:srgbClr val="000000">
                      <a:alpha val="98000"/>
                    </a:srgbClr>
                  </a:outerShdw>
                </a:effectLst>
                <a:latin typeface="Arial" panose="020B0604020202020204" pitchFamily="34" charset="0"/>
                <a:cs typeface="Arial" panose="020B0604020202020204" pitchFamily="34" charset="0"/>
              </a:rPr>
              <a:t>For Acids and Alkalis:</a:t>
            </a:r>
            <a:endParaRPr kumimoji="0" lang="en-US" altLang="en-US" sz="2400" dirty="0">
              <a:effectLst>
                <a:outerShdw blurRad="50800" dist="50800" dir="5400000" algn="ctr" rotWithShape="0">
                  <a:srgbClr val="000000">
                    <a:alpha val="98000"/>
                  </a:srgbClr>
                </a:outerShdw>
              </a:effectLst>
              <a:latin typeface="Arial" panose="020B0604020202020204" pitchFamily="34" charset="0"/>
              <a:cs typeface="Arial" panose="020B0604020202020204" pitchFamily="34" charset="0"/>
            </a:endParaRPr>
          </a:p>
        </p:txBody>
      </p:sp>
      <p:sp>
        <p:nvSpPr>
          <p:cNvPr id="90122" name="Text Box 1034"/>
          <p:cNvSpPr txBox="1">
            <a:spLocks noChangeArrowheads="1"/>
          </p:cNvSpPr>
          <p:nvPr/>
        </p:nvSpPr>
        <p:spPr bwMode="auto">
          <a:xfrm>
            <a:off x="1392820" y="3372058"/>
            <a:ext cx="6858000" cy="2123658"/>
          </a:xfrm>
          <a:prstGeom prst="rect">
            <a:avLst/>
          </a:prstGeom>
          <a:noFill/>
          <a:ln w="12700" cap="sq">
            <a:noFill/>
            <a:miter lim="800000"/>
            <a:headEnd type="none" w="sm" len="sm"/>
            <a:tailEnd type="none" w="sm" len="sm"/>
          </a:ln>
          <a:effectLst/>
        </p:spPr>
        <p:txBody>
          <a:bodyPr anchor="b">
            <a:spAutoFit/>
          </a:bodyPr>
          <a:lstStyle/>
          <a:p>
            <a:pPr>
              <a:spcBef>
                <a:spcPct val="50000"/>
              </a:spcBef>
              <a:defRPr/>
            </a:pPr>
            <a:r>
              <a:rPr lang="en-US" sz="2400" b="1" dirty="0">
                <a:solidFill>
                  <a:schemeClr val="tx1"/>
                </a:solidFill>
                <a:effectLst>
                  <a:outerShdw blurRad="38100" dist="38100" dir="2700000" algn="tl">
                    <a:schemeClr val="bg1"/>
                  </a:outerShdw>
                </a:effectLst>
                <a:latin typeface="Arial" pitchFamily="34" charset="0"/>
                <a:cs typeface="Arial" pitchFamily="34" charset="0"/>
              </a:rPr>
              <a:t>Check pH of medial canthus</a:t>
            </a:r>
          </a:p>
          <a:p>
            <a:pPr>
              <a:spcBef>
                <a:spcPct val="50000"/>
              </a:spcBef>
              <a:defRPr/>
            </a:pPr>
            <a:r>
              <a:rPr lang="en-US" sz="2400" b="1" dirty="0">
                <a:solidFill>
                  <a:schemeClr val="tx1"/>
                </a:solidFill>
                <a:effectLst>
                  <a:outerShdw blurRad="38100" dist="38100" dir="2700000" algn="tl">
                    <a:schemeClr val="bg1"/>
                  </a:outerShdw>
                </a:effectLst>
                <a:latin typeface="Arial" pitchFamily="34" charset="0"/>
                <a:cs typeface="Arial" pitchFamily="34" charset="0"/>
              </a:rPr>
              <a:t>If neutral, remove lens, wait 5-10 minutes</a:t>
            </a:r>
          </a:p>
          <a:p>
            <a:pPr>
              <a:spcBef>
                <a:spcPct val="50000"/>
              </a:spcBef>
              <a:defRPr/>
            </a:pPr>
            <a:r>
              <a:rPr lang="en-US" sz="2400" b="1" dirty="0">
                <a:solidFill>
                  <a:schemeClr val="tx1"/>
                </a:solidFill>
                <a:effectLst>
                  <a:outerShdw blurRad="38100" dist="38100" dir="2700000" algn="tl">
                    <a:schemeClr val="bg1"/>
                  </a:outerShdw>
                </a:effectLst>
                <a:latin typeface="Arial" pitchFamily="34" charset="0"/>
                <a:cs typeface="Arial" pitchFamily="34" charset="0"/>
              </a:rPr>
              <a:t>Measure pH of medial canthus </a:t>
            </a:r>
          </a:p>
          <a:p>
            <a:pPr>
              <a:spcBef>
                <a:spcPct val="50000"/>
              </a:spcBef>
              <a:defRPr/>
            </a:pPr>
            <a:r>
              <a:rPr lang="en-US" sz="2400" b="1" dirty="0">
                <a:solidFill>
                  <a:schemeClr val="tx1"/>
                </a:solidFill>
                <a:effectLst>
                  <a:outerShdw blurRad="38100" dist="38100" dir="2700000" algn="tl">
                    <a:schemeClr val="bg1"/>
                  </a:outerShdw>
                </a:effectLst>
                <a:latin typeface="Arial" pitchFamily="34" charset="0"/>
                <a:cs typeface="Arial" pitchFamily="34" charset="0"/>
              </a:rPr>
              <a:t>Repeat until pH remains between </a:t>
            </a:r>
            <a:r>
              <a:rPr lang="en-US" sz="2400" b="1" dirty="0">
                <a:solidFill>
                  <a:schemeClr val="tx1"/>
                </a:solidFill>
                <a:effectLst>
                  <a:outerShdw blurRad="38100" dist="38100" dir="2700000" algn="tl">
                    <a:schemeClr val="bg1">
                      <a:alpha val="97000"/>
                    </a:schemeClr>
                  </a:outerShdw>
                </a:effectLst>
                <a:latin typeface="Arial" pitchFamily="34" charset="0"/>
                <a:cs typeface="Arial" pitchFamily="34" charset="0"/>
              </a:rPr>
              <a:t>7.5 and 8</a:t>
            </a:r>
          </a:p>
        </p:txBody>
      </p:sp>
      <p:sp>
        <p:nvSpPr>
          <p:cNvPr id="90123" name="Text Box 1035"/>
          <p:cNvSpPr txBox="1">
            <a:spLocks noChangeArrowheads="1"/>
          </p:cNvSpPr>
          <p:nvPr/>
        </p:nvSpPr>
        <p:spPr bwMode="auto">
          <a:xfrm>
            <a:off x="723900" y="5528181"/>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b="1" dirty="0">
                <a:effectLst>
                  <a:outerShdw blurRad="50800" dist="50800" dir="5400000" algn="ctr" rotWithShape="0">
                    <a:srgbClr val="000000">
                      <a:alpha val="97000"/>
                    </a:srgbClr>
                  </a:outerShdw>
                </a:effectLst>
                <a:latin typeface="Arial" panose="020B0604020202020204" pitchFamily="34" charset="0"/>
                <a:cs typeface="Arial" panose="020B0604020202020204" pitchFamily="34" charset="0"/>
              </a:rPr>
              <a:t>For very strong acids or alkalis, continue irrigation for 2 hours after reaching surface pH of 7.5-8.0 to ensure neutralization of the anterior chamber</a:t>
            </a:r>
          </a:p>
        </p:txBody>
      </p:sp>
      <p:sp>
        <p:nvSpPr>
          <p:cNvPr id="2" name="TextBox 1"/>
          <p:cNvSpPr txBox="1"/>
          <p:nvPr/>
        </p:nvSpPr>
        <p:spPr>
          <a:xfrm>
            <a:off x="1392820" y="2810202"/>
            <a:ext cx="7742499" cy="738664"/>
          </a:xfrm>
          <a:prstGeom prst="rect">
            <a:avLst/>
          </a:prstGeom>
          <a:noFill/>
        </p:spPr>
        <p:txBody>
          <a:bodyPr wrap="square" rtlCol="0">
            <a:spAutoFit/>
          </a:bodyPr>
          <a:lstStyle/>
          <a:p>
            <a:r>
              <a:rPr lang="en-US" sz="2400" b="1" dirty="0">
                <a:solidFill>
                  <a:schemeClr val="tx1"/>
                </a:solidFill>
                <a:effectLst>
                  <a:outerShdw blurRad="38100" dist="38100" dir="2700000" algn="tl">
                    <a:srgbClr val="000000"/>
                  </a:outerShdw>
                </a:effectLst>
                <a:latin typeface="Arial" panose="020B0604020202020204" pitchFamily="34" charset="0"/>
                <a:ea typeface="Tahoma" panose="020B0604030504040204" pitchFamily="34" charset="0"/>
                <a:cs typeface="Arial" panose="020B0604020202020204" pitchFamily="34" charset="0"/>
              </a:rPr>
              <a:t>Irrigate with at least 2 liters of fluid per eye</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8"/>
                                        </p:tgtEl>
                                        <p:attrNameLst>
                                          <p:attrName>style.visibility</p:attrName>
                                        </p:attrNameLst>
                                      </p:cBhvr>
                                      <p:to>
                                        <p:strVal val="visible"/>
                                      </p:to>
                                    </p:set>
                                    <p:anim calcmode="lin" valueType="num">
                                      <p:cBhvr additive="base">
                                        <p:cTn id="7" dur="500" fill="hold"/>
                                        <p:tgtEl>
                                          <p:spTgt spid="90118"/>
                                        </p:tgtEl>
                                        <p:attrNameLst>
                                          <p:attrName>ppt_x</p:attrName>
                                        </p:attrNameLst>
                                      </p:cBhvr>
                                      <p:tavLst>
                                        <p:tav tm="0">
                                          <p:val>
                                            <p:strVal val="0-#ppt_w/2"/>
                                          </p:val>
                                        </p:tav>
                                        <p:tav tm="100000">
                                          <p:val>
                                            <p:strVal val="#ppt_x"/>
                                          </p:val>
                                        </p:tav>
                                      </p:tavLst>
                                    </p:anim>
                                    <p:anim calcmode="lin" valueType="num">
                                      <p:cBhvr additive="base">
                                        <p:cTn id="8" dur="500" fill="hold"/>
                                        <p:tgtEl>
                                          <p:spTgt spid="901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119"/>
                                        </p:tgtEl>
                                        <p:attrNameLst>
                                          <p:attrName>style.visibility</p:attrName>
                                        </p:attrNameLst>
                                      </p:cBhvr>
                                      <p:to>
                                        <p:strVal val="visible"/>
                                      </p:to>
                                    </p:set>
                                    <p:anim calcmode="lin" valueType="num">
                                      <p:cBhvr additive="base">
                                        <p:cTn id="13" dur="500" fill="hold"/>
                                        <p:tgtEl>
                                          <p:spTgt spid="90119"/>
                                        </p:tgtEl>
                                        <p:attrNameLst>
                                          <p:attrName>ppt_x</p:attrName>
                                        </p:attrNameLst>
                                      </p:cBhvr>
                                      <p:tavLst>
                                        <p:tav tm="0">
                                          <p:val>
                                            <p:strVal val="0-#ppt_w/2"/>
                                          </p:val>
                                        </p:tav>
                                        <p:tav tm="100000">
                                          <p:val>
                                            <p:strVal val="#ppt_x"/>
                                          </p:val>
                                        </p:tav>
                                      </p:tavLst>
                                    </p:anim>
                                    <p:anim calcmode="lin" valueType="num">
                                      <p:cBhvr additive="base">
                                        <p:cTn id="14" dur="500" fill="hold"/>
                                        <p:tgtEl>
                                          <p:spTgt spid="9011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0121"/>
                                        </p:tgtEl>
                                        <p:attrNameLst>
                                          <p:attrName>style.visibility</p:attrName>
                                        </p:attrNameLst>
                                      </p:cBhvr>
                                      <p:to>
                                        <p:strVal val="visible"/>
                                      </p:to>
                                    </p:set>
                                    <p:anim calcmode="lin" valueType="num">
                                      <p:cBhvr additive="base">
                                        <p:cTn id="19" dur="500" fill="hold"/>
                                        <p:tgtEl>
                                          <p:spTgt spid="90121"/>
                                        </p:tgtEl>
                                        <p:attrNameLst>
                                          <p:attrName>ppt_x</p:attrName>
                                        </p:attrNameLst>
                                      </p:cBhvr>
                                      <p:tavLst>
                                        <p:tav tm="0">
                                          <p:val>
                                            <p:strVal val="0-#ppt_w/2"/>
                                          </p:val>
                                        </p:tav>
                                        <p:tav tm="100000">
                                          <p:val>
                                            <p:strVal val="#ppt_x"/>
                                          </p:val>
                                        </p:tav>
                                      </p:tavLst>
                                    </p:anim>
                                    <p:anim calcmode="lin" valueType="num">
                                      <p:cBhvr additive="base">
                                        <p:cTn id="20" dur="500" fill="hold"/>
                                        <p:tgtEl>
                                          <p:spTgt spid="9012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0122"/>
                                        </p:tgtEl>
                                        <p:attrNameLst>
                                          <p:attrName>style.visibility</p:attrName>
                                        </p:attrNameLst>
                                      </p:cBhvr>
                                      <p:to>
                                        <p:strVal val="visible"/>
                                      </p:to>
                                    </p:set>
                                    <p:anim calcmode="lin" valueType="num">
                                      <p:cBhvr additive="base">
                                        <p:cTn id="31" dur="500" fill="hold"/>
                                        <p:tgtEl>
                                          <p:spTgt spid="90122"/>
                                        </p:tgtEl>
                                        <p:attrNameLst>
                                          <p:attrName>ppt_x</p:attrName>
                                        </p:attrNameLst>
                                      </p:cBhvr>
                                      <p:tavLst>
                                        <p:tav tm="0">
                                          <p:val>
                                            <p:strVal val="0-#ppt_w/2"/>
                                          </p:val>
                                        </p:tav>
                                        <p:tav tm="100000">
                                          <p:val>
                                            <p:strVal val="#ppt_x"/>
                                          </p:val>
                                        </p:tav>
                                      </p:tavLst>
                                    </p:anim>
                                    <p:anim calcmode="lin" valueType="num">
                                      <p:cBhvr additive="base">
                                        <p:cTn id="32" dur="500" fill="hold"/>
                                        <p:tgtEl>
                                          <p:spTgt spid="9012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0123"/>
                                        </p:tgtEl>
                                        <p:attrNameLst>
                                          <p:attrName>style.visibility</p:attrName>
                                        </p:attrNameLst>
                                      </p:cBhvr>
                                      <p:to>
                                        <p:strVal val="visible"/>
                                      </p:to>
                                    </p:set>
                                    <p:anim calcmode="lin" valueType="num">
                                      <p:cBhvr additive="base">
                                        <p:cTn id="37" dur="500" fill="hold"/>
                                        <p:tgtEl>
                                          <p:spTgt spid="90123"/>
                                        </p:tgtEl>
                                        <p:attrNameLst>
                                          <p:attrName>ppt_x</p:attrName>
                                        </p:attrNameLst>
                                      </p:cBhvr>
                                      <p:tavLst>
                                        <p:tav tm="0">
                                          <p:val>
                                            <p:strVal val="0-#ppt_w/2"/>
                                          </p:val>
                                        </p:tav>
                                        <p:tav tm="100000">
                                          <p:val>
                                            <p:strVal val="#ppt_x"/>
                                          </p:val>
                                        </p:tav>
                                      </p:tavLst>
                                    </p:anim>
                                    <p:anim calcmode="lin" valueType="num">
                                      <p:cBhvr additive="base">
                                        <p:cTn id="38" dur="500" fill="hold"/>
                                        <p:tgtEl>
                                          <p:spTgt spid="90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utoUpdateAnimBg="0"/>
      <p:bldP spid="90119" grpId="0" autoUpdateAnimBg="0"/>
      <p:bldP spid="90121" grpId="0" autoUpdateAnimBg="0"/>
      <p:bldP spid="90122" grpId="0" autoUpdateAnimBg="0"/>
      <p:bldP spid="90123" grpId="0" autoUpdateAnimBg="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z="4800" b="1" i="1" dirty="0">
                <a:solidFill>
                  <a:schemeClr val="tx1"/>
                </a:solidFill>
                <a:cs typeface="Arial" panose="020B0604020202020204" pitchFamily="34" charset="0"/>
              </a:rPr>
              <a:t>Questions for Patients</a:t>
            </a:r>
            <a:br>
              <a:rPr lang="en-US" altLang="en-US" i="1" dirty="0">
                <a:solidFill>
                  <a:srgbClr val="0000FF"/>
                </a:solidFill>
                <a:latin typeface="Arial" panose="020B0604020202020204" pitchFamily="34" charset="0"/>
                <a:cs typeface="Arial" panose="020B0604020202020204" pitchFamily="34" charset="0"/>
              </a:rPr>
            </a:br>
            <a:br>
              <a:rPr lang="en-US" altLang="en-US" sz="1600" i="1" dirty="0">
                <a:solidFill>
                  <a:srgbClr val="0000FF"/>
                </a:solidFill>
                <a:latin typeface="Arial" panose="020B0604020202020204" pitchFamily="34" charset="0"/>
                <a:cs typeface="Arial" panose="020B0604020202020204" pitchFamily="34" charset="0"/>
              </a:rPr>
            </a:br>
            <a:r>
              <a:rPr lang="en-US" altLang="en-US" sz="2400" i="1" dirty="0">
                <a:solidFill>
                  <a:schemeClr val="tx1"/>
                </a:solidFill>
                <a:effectLst>
                  <a:outerShdw blurRad="50800" dist="50800" dir="5400000" algn="ctr" rotWithShape="0">
                    <a:srgbClr val="000000">
                      <a:alpha val="96000"/>
                    </a:srgbClr>
                  </a:outerShdw>
                </a:effectLst>
                <a:latin typeface="Arial" panose="020B0604020202020204" pitchFamily="34" charset="0"/>
                <a:cs typeface="Arial" panose="020B0604020202020204" pitchFamily="34" charset="0"/>
              </a:rPr>
              <a:t>Do NOT delay irrigation to take patient history*</a:t>
            </a:r>
            <a:endParaRPr lang="en-US" altLang="en-US" sz="2400" dirty="0">
              <a:effectLst>
                <a:outerShdw blurRad="50800" dist="50800" dir="5400000" algn="ctr" rotWithShape="0">
                  <a:srgbClr val="000000">
                    <a:alpha val="96000"/>
                  </a:srgbClr>
                </a:outerShdw>
              </a:effectLst>
              <a:latin typeface="Arial" panose="020B0604020202020204" pitchFamily="34" charset="0"/>
              <a:cs typeface="Arial" panose="020B0604020202020204" pitchFamily="34" charset="0"/>
            </a:endParaRPr>
          </a:p>
        </p:txBody>
      </p:sp>
      <p:sp>
        <p:nvSpPr>
          <p:cNvPr id="9219" name="Rectangle 3"/>
          <p:cNvSpPr>
            <a:spLocks noGrp="1" noChangeArrowheads="1"/>
          </p:cNvSpPr>
          <p:nvPr>
            <p:ph idx="1"/>
          </p:nvPr>
        </p:nvSpPr>
        <p:spPr>
          <a:xfrm>
            <a:off x="685800" y="1374707"/>
            <a:ext cx="7772400" cy="4343400"/>
          </a:xfrm>
        </p:spPr>
        <p:txBody>
          <a:bodyPr>
            <a:normAutofit/>
          </a:bodyPr>
          <a:lstStyle/>
          <a:p>
            <a:pPr algn="ctr">
              <a:buFontTx/>
              <a:buNone/>
            </a:pPr>
            <a:endParaRPr lang="en-US" altLang="en-US" sz="2000" b="1" i="1" dirty="0">
              <a:effectLst>
                <a:outerShdw blurRad="50800" dist="50800" dir="5400000" algn="ctr" rotWithShape="0">
                  <a:srgbClr val="000000">
                    <a:alpha val="96000"/>
                  </a:srgbClr>
                </a:outerShdw>
              </a:effectLst>
            </a:endParaRPr>
          </a:p>
          <a:p>
            <a:endParaRPr lang="en-US" altLang="en-US" sz="1200" b="1" dirty="0"/>
          </a:p>
          <a:p>
            <a:pPr marL="0" indent="0">
              <a:buNone/>
            </a:pPr>
            <a:r>
              <a:rPr lang="en-US" altLang="en-US" b="1" dirty="0">
                <a:effectLst>
                  <a:outerShdw blurRad="50800" dist="50800" dir="5400000" algn="ctr" rotWithShape="0">
                    <a:srgbClr val="000000">
                      <a:alpha val="98000"/>
                    </a:srgbClr>
                  </a:outerShdw>
                </a:effectLst>
                <a:latin typeface="Arial" panose="020B0604020202020204" pitchFamily="34" charset="0"/>
                <a:cs typeface="Arial" panose="020B0604020202020204" pitchFamily="34" charset="0"/>
              </a:rPr>
              <a:t>When did injury occur?</a:t>
            </a:r>
          </a:p>
          <a:p>
            <a:pPr marL="0" indent="0">
              <a:buNone/>
            </a:pPr>
            <a:r>
              <a:rPr lang="en-US" altLang="en-US" b="1" dirty="0">
                <a:effectLst>
                  <a:outerShdw blurRad="50800" dist="50800" dir="5400000" algn="ctr" rotWithShape="0">
                    <a:srgbClr val="000000">
                      <a:alpha val="98000"/>
                    </a:srgbClr>
                  </a:outerShdw>
                </a:effectLst>
                <a:latin typeface="Arial" panose="020B0604020202020204" pitchFamily="34" charset="0"/>
                <a:cs typeface="Arial" panose="020B0604020202020204" pitchFamily="34" charset="0"/>
              </a:rPr>
              <a:t>What substance was involved?</a:t>
            </a:r>
          </a:p>
          <a:p>
            <a:pPr marL="0" indent="0">
              <a:buNone/>
            </a:pPr>
            <a:r>
              <a:rPr lang="en-US" altLang="en-US" b="1" dirty="0">
                <a:effectLst>
                  <a:outerShdw blurRad="50800" dist="50800" dir="5400000" algn="ctr" rotWithShape="0">
                    <a:srgbClr val="000000">
                      <a:alpha val="98000"/>
                    </a:srgbClr>
                  </a:outerShdw>
                </a:effectLst>
                <a:latin typeface="Arial" panose="020B0604020202020204" pitchFamily="34" charset="0"/>
                <a:cs typeface="Arial" panose="020B0604020202020204" pitchFamily="34" charset="0"/>
              </a:rPr>
              <a:t>Is the patient on any medication or allergic to any medications?</a:t>
            </a:r>
          </a:p>
          <a:p>
            <a:pPr marL="0" indent="0">
              <a:buNone/>
            </a:pPr>
            <a:r>
              <a:rPr lang="en-US" altLang="en-US" b="1" dirty="0">
                <a:effectLst>
                  <a:outerShdw blurRad="50800" dist="50800" dir="5400000" algn="ctr" rotWithShape="0">
                    <a:srgbClr val="000000">
                      <a:alpha val="98000"/>
                    </a:srgbClr>
                  </a:outerShdw>
                </a:effectLst>
                <a:latin typeface="Arial" panose="020B0604020202020204" pitchFamily="34" charset="0"/>
                <a:cs typeface="Arial" panose="020B0604020202020204" pitchFamily="34" charset="0"/>
              </a:rPr>
              <a:t>Was the patient wearing safety glasses when injury occurred?</a:t>
            </a:r>
          </a:p>
          <a:p>
            <a:pPr marL="0" indent="0">
              <a:buNone/>
            </a:pPr>
            <a:r>
              <a:rPr lang="en-US" altLang="en-US" b="1" dirty="0">
                <a:effectLst>
                  <a:outerShdw blurRad="50800" dist="50800" dir="5400000" algn="ctr" rotWithShape="0">
                    <a:srgbClr val="000000">
                      <a:alpha val="98000"/>
                    </a:srgbClr>
                  </a:outerShdw>
                </a:effectLst>
                <a:latin typeface="Arial" panose="020B0604020202020204" pitchFamily="34" charset="0"/>
                <a:cs typeface="Arial" panose="020B0604020202020204" pitchFamily="34" charset="0"/>
              </a:rPr>
              <a:t>Are there any other injuries?</a:t>
            </a:r>
          </a:p>
          <a:p>
            <a:pPr marL="0" indent="0">
              <a:buNone/>
            </a:pPr>
            <a:r>
              <a:rPr lang="en-US" altLang="en-US" b="1" dirty="0">
                <a:effectLst>
                  <a:outerShdw blurRad="50800" dist="50800" dir="5400000" algn="ctr" rotWithShape="0">
                    <a:srgbClr val="000000">
                      <a:alpha val="98000"/>
                    </a:srgbClr>
                  </a:outerShdw>
                </a:effectLst>
                <a:latin typeface="Arial" panose="020B0604020202020204" pitchFamily="34" charset="0"/>
                <a:cs typeface="Arial" panose="020B0604020202020204" pitchFamily="34" charset="0"/>
              </a:rPr>
              <a:t>Did patient receive any prior treatment?</a:t>
            </a:r>
          </a:p>
          <a:p>
            <a:pPr marL="0" indent="0">
              <a:buNone/>
            </a:pPr>
            <a:endParaRPr lang="en-US" altLang="en-US" dirty="0">
              <a:effectLst>
                <a:outerShdw blurRad="50800" dist="50800" dir="5400000" algn="ctr" rotWithShape="0">
                  <a:srgbClr val="000000">
                    <a:alpha val="98000"/>
                  </a:srgbClr>
                </a:outerShdw>
              </a:effectLst>
              <a:latin typeface="Arial" panose="020B0604020202020204" pitchFamily="34" charset="0"/>
              <a:cs typeface="Arial" panose="020B0604020202020204" pitchFamily="34" charset="0"/>
            </a:endParaRPr>
          </a:p>
        </p:txBody>
      </p:sp>
      <p:sp>
        <p:nvSpPr>
          <p:cNvPr id="9220" name="Text Box 4"/>
          <p:cNvSpPr txBox="1">
            <a:spLocks noChangeArrowheads="1"/>
          </p:cNvSpPr>
          <p:nvPr/>
        </p:nvSpPr>
        <p:spPr bwMode="auto">
          <a:xfrm>
            <a:off x="4572000" y="5105399"/>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endParaRPr kumimoji="0" lang="en-US" altLang="en-US" sz="1600" dirty="0">
              <a:effectLst>
                <a:outerShdw blurRad="50800" dist="50800" dir="5400000" algn="ctr" rotWithShape="0">
                  <a:srgbClr val="000000">
                    <a:alpha val="98000"/>
                  </a:srgbClr>
                </a:outerShdw>
              </a:effectLst>
              <a:latin typeface="Arial" panose="020B0604020202020204" pitchFamily="34" charset="0"/>
              <a:cs typeface="Arial" panose="020B0604020202020204" pitchFamily="34" charset="0"/>
            </a:endParaRPr>
          </a:p>
          <a:p>
            <a:pPr>
              <a:spcBef>
                <a:spcPct val="50000"/>
              </a:spcBef>
              <a:buFontTx/>
              <a:buNone/>
            </a:pPr>
            <a:r>
              <a:rPr kumimoji="0" lang="en-US" altLang="en-US" sz="1600" b="1" dirty="0">
                <a:effectLst>
                  <a:outerShdw blurRad="50800" dist="50800" dir="5400000" algn="ctr" rotWithShape="0">
                    <a:srgbClr val="000000">
                      <a:alpha val="98000"/>
                    </a:srgbClr>
                  </a:outerShdw>
                </a:effectLst>
                <a:latin typeface="Arial" panose="020B0604020202020204" pitchFamily="34" charset="0"/>
                <a:cs typeface="Arial" panose="020B0604020202020204" pitchFamily="34" charset="0"/>
              </a:rPr>
              <a:t>From Nursing 2000, Volume 30, Number 8</a:t>
            </a:r>
          </a:p>
        </p:txBody>
      </p:sp>
      <p:sp>
        <p:nvSpPr>
          <p:cNvPr id="9221" name="Text Box 5"/>
          <p:cNvSpPr txBox="1">
            <a:spLocks noChangeArrowheads="1"/>
          </p:cNvSpPr>
          <p:nvPr/>
        </p:nvSpPr>
        <p:spPr bwMode="auto">
          <a:xfrm>
            <a:off x="0" y="6019802"/>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2000" dirty="0">
                <a:effectLst>
                  <a:outerShdw blurRad="50800" dist="50800" dir="5400000" algn="ctr" rotWithShape="0">
                    <a:srgbClr val="000000">
                      <a:alpha val="97000"/>
                    </a:srgbClr>
                  </a:outerShdw>
                </a:effectLst>
                <a:latin typeface="Arial" panose="020B0604020202020204" pitchFamily="34" charset="0"/>
                <a:cs typeface="Arial" panose="020B0604020202020204" pitchFamily="34" charset="0"/>
              </a:rPr>
              <a:t>*Removal of contact lenses (when necessary) should be done </a:t>
            </a:r>
            <a:r>
              <a:rPr lang="en-US" altLang="en-US" sz="2000" b="1" u="sng" dirty="0">
                <a:effectLst>
                  <a:outerShdw blurRad="50800" dist="50800" dir="5400000" algn="ctr" rotWithShape="0">
                    <a:srgbClr val="000000">
                      <a:alpha val="97000"/>
                    </a:srgbClr>
                  </a:outerShdw>
                </a:effectLst>
                <a:latin typeface="Arial" panose="020B0604020202020204" pitchFamily="34" charset="0"/>
                <a:cs typeface="Arial" panose="020B0604020202020204" pitchFamily="34" charset="0"/>
              </a:rPr>
              <a:t>ONLY IF IT DOES NOT DELAY</a:t>
            </a:r>
            <a:r>
              <a:rPr lang="en-US" altLang="en-US" sz="2000" dirty="0">
                <a:effectLst>
                  <a:outerShdw blurRad="50800" dist="50800" dir="5400000" algn="ctr" rotWithShape="0">
                    <a:srgbClr val="000000">
                      <a:alpha val="97000"/>
                    </a:srgbClr>
                  </a:outerShdw>
                </a:effectLst>
                <a:latin typeface="Arial" panose="020B0604020202020204" pitchFamily="34" charset="0"/>
                <a:cs typeface="Arial" panose="020B0604020202020204" pitchFamily="34" charset="0"/>
              </a:rPr>
              <a:t> irrigation-removal may be easier after a period of irrigation.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 calcmode="lin" valueType="num">
                                      <p:cBhvr>
                                        <p:cTn id="7"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9219">
                                            <p:txEl>
                                              <p:pRg st="2" end="2"/>
                                            </p:txEl>
                                          </p:spTgt>
                                        </p:tgtEl>
                                        <p:attrNameLst>
                                          <p:attrName>ppt_y</p:attrName>
                                        </p:attrNameLst>
                                      </p:cBhvr>
                                      <p:tavLst>
                                        <p:tav tm="0">
                                          <p:val>
                                            <p:strVal val="#ppt_y-#ppt_h/2"/>
                                          </p:val>
                                        </p:tav>
                                        <p:tav tm="100000">
                                          <p:val>
                                            <p:strVal val="#ppt_y"/>
                                          </p:val>
                                        </p:tav>
                                      </p:tavLst>
                                    </p:anim>
                                    <p:anim calcmode="lin" valueType="num">
                                      <p:cBhvr>
                                        <p:cTn id="9" dur="500" fill="hold"/>
                                        <p:tgtEl>
                                          <p:spTgt spid="9219">
                                            <p:txEl>
                                              <p:pRg st="2" end="2"/>
                                            </p:txEl>
                                          </p:spTgt>
                                        </p:tgtEl>
                                        <p:attrNameLst>
                                          <p:attrName>ppt_w</p:attrName>
                                        </p:attrNameLst>
                                      </p:cBhvr>
                                      <p:tavLst>
                                        <p:tav tm="0">
                                          <p:val>
                                            <p:strVal val="#ppt_w"/>
                                          </p:val>
                                        </p:tav>
                                        <p:tav tm="100000">
                                          <p:val>
                                            <p:strVal val="#ppt_w"/>
                                          </p:val>
                                        </p:tav>
                                      </p:tavLst>
                                    </p:anim>
                                    <p:anim calcmode="lin" valueType="num">
                                      <p:cBhvr>
                                        <p:cTn id="10" dur="500" fill="hold"/>
                                        <p:tgtEl>
                                          <p:spTgt spid="921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 calcmode="lin" valueType="num">
                                      <p:cBhvr>
                                        <p:cTn id="1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9219">
                                            <p:txEl>
                                              <p:pRg st="3" end="3"/>
                                            </p:txEl>
                                          </p:spTgt>
                                        </p:tgtEl>
                                        <p:attrNameLst>
                                          <p:attrName>ppt_y</p:attrName>
                                        </p:attrNameLst>
                                      </p:cBhvr>
                                      <p:tavLst>
                                        <p:tav tm="0">
                                          <p:val>
                                            <p:strVal val="#ppt_y-#ppt_h/2"/>
                                          </p:val>
                                        </p:tav>
                                        <p:tav tm="100000">
                                          <p:val>
                                            <p:strVal val="#ppt_y"/>
                                          </p:val>
                                        </p:tav>
                                      </p:tavLst>
                                    </p:anim>
                                    <p:anim calcmode="lin" valueType="num">
                                      <p:cBhvr>
                                        <p:cTn id="17" dur="500" fill="hold"/>
                                        <p:tgtEl>
                                          <p:spTgt spid="9219">
                                            <p:txEl>
                                              <p:pRg st="3" end="3"/>
                                            </p:txEl>
                                          </p:spTgt>
                                        </p:tgtEl>
                                        <p:attrNameLst>
                                          <p:attrName>ppt_w</p:attrName>
                                        </p:attrNameLst>
                                      </p:cBhvr>
                                      <p:tavLst>
                                        <p:tav tm="0">
                                          <p:val>
                                            <p:strVal val="#ppt_w"/>
                                          </p:val>
                                        </p:tav>
                                        <p:tav tm="100000">
                                          <p:val>
                                            <p:strVal val="#ppt_w"/>
                                          </p:val>
                                        </p:tav>
                                      </p:tavLst>
                                    </p:anim>
                                    <p:anim calcmode="lin" valueType="num">
                                      <p:cBhvr>
                                        <p:cTn id="18" dur="500" fill="hold"/>
                                        <p:tgtEl>
                                          <p:spTgt spid="921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calcmode="lin" valueType="num">
                                      <p:cBhvr>
                                        <p:cTn id="2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9219">
                                            <p:txEl>
                                              <p:pRg st="4" end="4"/>
                                            </p:txEl>
                                          </p:spTgt>
                                        </p:tgtEl>
                                        <p:attrNameLst>
                                          <p:attrName>ppt_y</p:attrName>
                                        </p:attrNameLst>
                                      </p:cBhvr>
                                      <p:tavLst>
                                        <p:tav tm="0">
                                          <p:val>
                                            <p:strVal val="#ppt_y-#ppt_h/2"/>
                                          </p:val>
                                        </p:tav>
                                        <p:tav tm="100000">
                                          <p:val>
                                            <p:strVal val="#ppt_y"/>
                                          </p:val>
                                        </p:tav>
                                      </p:tavLst>
                                    </p:anim>
                                    <p:anim calcmode="lin" valueType="num">
                                      <p:cBhvr>
                                        <p:cTn id="25" dur="500" fill="hold"/>
                                        <p:tgtEl>
                                          <p:spTgt spid="9219">
                                            <p:txEl>
                                              <p:pRg st="4" end="4"/>
                                            </p:txEl>
                                          </p:spTgt>
                                        </p:tgtEl>
                                        <p:attrNameLst>
                                          <p:attrName>ppt_w</p:attrName>
                                        </p:attrNameLst>
                                      </p:cBhvr>
                                      <p:tavLst>
                                        <p:tav tm="0">
                                          <p:val>
                                            <p:strVal val="#ppt_w"/>
                                          </p:val>
                                        </p:tav>
                                        <p:tav tm="100000">
                                          <p:val>
                                            <p:strVal val="#ppt_w"/>
                                          </p:val>
                                        </p:tav>
                                      </p:tavLst>
                                    </p:anim>
                                    <p:anim calcmode="lin" valueType="num">
                                      <p:cBhvr>
                                        <p:cTn id="26" dur="500" fill="hold"/>
                                        <p:tgtEl>
                                          <p:spTgt spid="921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 calcmode="lin" valueType="num">
                                      <p:cBhvr>
                                        <p:cTn id="31"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32" dur="500" fill="hold"/>
                                        <p:tgtEl>
                                          <p:spTgt spid="9219">
                                            <p:txEl>
                                              <p:pRg st="5" end="5"/>
                                            </p:txEl>
                                          </p:spTgt>
                                        </p:tgtEl>
                                        <p:attrNameLst>
                                          <p:attrName>ppt_y</p:attrName>
                                        </p:attrNameLst>
                                      </p:cBhvr>
                                      <p:tavLst>
                                        <p:tav tm="0">
                                          <p:val>
                                            <p:strVal val="#ppt_y-#ppt_h/2"/>
                                          </p:val>
                                        </p:tav>
                                        <p:tav tm="100000">
                                          <p:val>
                                            <p:strVal val="#ppt_y"/>
                                          </p:val>
                                        </p:tav>
                                      </p:tavLst>
                                    </p:anim>
                                    <p:anim calcmode="lin" valueType="num">
                                      <p:cBhvr>
                                        <p:cTn id="33" dur="500" fill="hold"/>
                                        <p:tgtEl>
                                          <p:spTgt spid="9219">
                                            <p:txEl>
                                              <p:pRg st="5" end="5"/>
                                            </p:txEl>
                                          </p:spTgt>
                                        </p:tgtEl>
                                        <p:attrNameLst>
                                          <p:attrName>ppt_w</p:attrName>
                                        </p:attrNameLst>
                                      </p:cBhvr>
                                      <p:tavLst>
                                        <p:tav tm="0">
                                          <p:val>
                                            <p:strVal val="#ppt_w"/>
                                          </p:val>
                                        </p:tav>
                                        <p:tav tm="100000">
                                          <p:val>
                                            <p:strVal val="#ppt_w"/>
                                          </p:val>
                                        </p:tav>
                                      </p:tavLst>
                                    </p:anim>
                                    <p:anim calcmode="lin" valueType="num">
                                      <p:cBhvr>
                                        <p:cTn id="34" dur="500" fill="hold"/>
                                        <p:tgtEl>
                                          <p:spTgt spid="921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9219">
                                            <p:txEl>
                                              <p:pRg st="6" end="6"/>
                                            </p:txEl>
                                          </p:spTgt>
                                        </p:tgtEl>
                                        <p:attrNameLst>
                                          <p:attrName>style.visibility</p:attrName>
                                        </p:attrNameLst>
                                      </p:cBhvr>
                                      <p:to>
                                        <p:strVal val="visible"/>
                                      </p:to>
                                    </p:set>
                                    <p:anim calcmode="lin" valueType="num">
                                      <p:cBhvr>
                                        <p:cTn id="39"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9219">
                                            <p:txEl>
                                              <p:pRg st="6" end="6"/>
                                            </p:txEl>
                                          </p:spTgt>
                                        </p:tgtEl>
                                        <p:attrNameLst>
                                          <p:attrName>ppt_y</p:attrName>
                                        </p:attrNameLst>
                                      </p:cBhvr>
                                      <p:tavLst>
                                        <p:tav tm="0">
                                          <p:val>
                                            <p:strVal val="#ppt_y-#ppt_h/2"/>
                                          </p:val>
                                        </p:tav>
                                        <p:tav tm="100000">
                                          <p:val>
                                            <p:strVal val="#ppt_y"/>
                                          </p:val>
                                        </p:tav>
                                      </p:tavLst>
                                    </p:anim>
                                    <p:anim calcmode="lin" valueType="num">
                                      <p:cBhvr>
                                        <p:cTn id="41" dur="500" fill="hold"/>
                                        <p:tgtEl>
                                          <p:spTgt spid="9219">
                                            <p:txEl>
                                              <p:pRg st="6" end="6"/>
                                            </p:txEl>
                                          </p:spTgt>
                                        </p:tgtEl>
                                        <p:attrNameLst>
                                          <p:attrName>ppt_w</p:attrName>
                                        </p:attrNameLst>
                                      </p:cBhvr>
                                      <p:tavLst>
                                        <p:tav tm="0">
                                          <p:val>
                                            <p:strVal val="#ppt_w"/>
                                          </p:val>
                                        </p:tav>
                                        <p:tav tm="100000">
                                          <p:val>
                                            <p:strVal val="#ppt_w"/>
                                          </p:val>
                                        </p:tav>
                                      </p:tavLst>
                                    </p:anim>
                                    <p:anim calcmode="lin" valueType="num">
                                      <p:cBhvr>
                                        <p:cTn id="42" dur="500" fill="hold"/>
                                        <p:tgtEl>
                                          <p:spTgt spid="9219">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9219">
                                            <p:txEl>
                                              <p:pRg st="7" end="7"/>
                                            </p:txEl>
                                          </p:spTgt>
                                        </p:tgtEl>
                                        <p:attrNameLst>
                                          <p:attrName>style.visibility</p:attrName>
                                        </p:attrNameLst>
                                      </p:cBhvr>
                                      <p:to>
                                        <p:strVal val="visible"/>
                                      </p:to>
                                    </p:set>
                                    <p:anim calcmode="lin" valueType="num">
                                      <p:cBhvr>
                                        <p:cTn id="47"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9219">
                                            <p:txEl>
                                              <p:pRg st="7" end="7"/>
                                            </p:txEl>
                                          </p:spTgt>
                                        </p:tgtEl>
                                        <p:attrNameLst>
                                          <p:attrName>ppt_y</p:attrName>
                                        </p:attrNameLst>
                                      </p:cBhvr>
                                      <p:tavLst>
                                        <p:tav tm="0">
                                          <p:val>
                                            <p:strVal val="#ppt_y-#ppt_h/2"/>
                                          </p:val>
                                        </p:tav>
                                        <p:tav tm="100000">
                                          <p:val>
                                            <p:strVal val="#ppt_y"/>
                                          </p:val>
                                        </p:tav>
                                      </p:tavLst>
                                    </p:anim>
                                    <p:anim calcmode="lin" valueType="num">
                                      <p:cBhvr>
                                        <p:cTn id="49" dur="500" fill="hold"/>
                                        <p:tgtEl>
                                          <p:spTgt spid="9219">
                                            <p:txEl>
                                              <p:pRg st="7" end="7"/>
                                            </p:txEl>
                                          </p:spTgt>
                                        </p:tgtEl>
                                        <p:attrNameLst>
                                          <p:attrName>ppt_w</p:attrName>
                                        </p:attrNameLst>
                                      </p:cBhvr>
                                      <p:tavLst>
                                        <p:tav tm="0">
                                          <p:val>
                                            <p:strVal val="#ppt_w"/>
                                          </p:val>
                                        </p:tav>
                                        <p:tav tm="100000">
                                          <p:val>
                                            <p:strVal val="#ppt_w"/>
                                          </p:val>
                                        </p:tav>
                                      </p:tavLst>
                                    </p:anim>
                                    <p:anim calcmode="lin" valueType="num">
                                      <p:cBhvr>
                                        <p:cTn id="50" dur="500" fill="hold"/>
                                        <p:tgtEl>
                                          <p:spTgt spid="9219">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220"/>
                                        </p:tgtEl>
                                        <p:attrNameLst>
                                          <p:attrName>style.visibility</p:attrName>
                                        </p:attrNameLst>
                                      </p:cBhvr>
                                      <p:to>
                                        <p:strVal val="visible"/>
                                      </p:to>
                                    </p:set>
                                    <p:animEffect transition="in" filter="fade">
                                      <p:cBhvr>
                                        <p:cTn id="55" dur="500"/>
                                        <p:tgtEl>
                                          <p:spTgt spid="92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221"/>
                                        </p:tgtEl>
                                        <p:attrNameLst>
                                          <p:attrName>style.visibility</p:attrName>
                                        </p:attrNameLst>
                                      </p:cBhvr>
                                      <p:to>
                                        <p:strVal val="visible"/>
                                      </p:to>
                                    </p:set>
                                    <p:animEffect transition="in" filter="fade">
                                      <p:cBhvr>
                                        <p:cTn id="60"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0" grpId="0"/>
      <p:bldP spid="922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b="1" i="1" dirty="0">
                <a:solidFill>
                  <a:schemeClr val="tx1"/>
                </a:solidFill>
                <a:latin typeface="Arial" panose="020B0604020202020204" pitchFamily="34" charset="0"/>
                <a:cs typeface="Arial" panose="020B0604020202020204" pitchFamily="34" charset="0"/>
              </a:rPr>
              <a:t>Contraindications</a:t>
            </a:r>
            <a:endParaRPr lang="en-US" altLang="en-US" b="1" dirty="0">
              <a:solidFill>
                <a:schemeClr val="tx1"/>
              </a:solidFill>
              <a:latin typeface="Arial" panose="020B0604020202020204" pitchFamily="34" charset="0"/>
              <a:cs typeface="Arial" panose="020B0604020202020204" pitchFamily="34" charset="0"/>
            </a:endParaRPr>
          </a:p>
        </p:txBody>
      </p:sp>
      <p:sp>
        <p:nvSpPr>
          <p:cNvPr id="43011" name="Rectangle 3"/>
          <p:cNvSpPr>
            <a:spLocks noGrp="1" noChangeArrowheads="1"/>
          </p:cNvSpPr>
          <p:nvPr>
            <p:ph idx="1"/>
          </p:nvPr>
        </p:nvSpPr>
        <p:spPr>
          <a:xfrm>
            <a:off x="1066800" y="1981201"/>
            <a:ext cx="7315200" cy="1905000"/>
          </a:xfrm>
        </p:spPr>
        <p:txBody>
          <a:bodyPr>
            <a:normAutofit/>
          </a:bodyPr>
          <a:lstStyle/>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Protruding foreign body</a:t>
            </a:r>
          </a:p>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Penetrating eye injury</a:t>
            </a:r>
          </a:p>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Suspected or actual rupture of the globe</a:t>
            </a:r>
          </a:p>
          <a:p>
            <a:endParaRPr lang="en-US" altLang="en-US" sz="2800" dirty="0">
              <a:latin typeface="Arial" panose="020B0604020202020204" pitchFamily="34" charset="0"/>
              <a:cs typeface="Arial" panose="020B0604020202020204" pitchFamily="34" charset="0"/>
            </a:endParaRPr>
          </a:p>
          <a:p>
            <a:pPr marL="0" indent="0">
              <a:buNone/>
            </a:pPr>
            <a:endParaRPr lang="en-US" altLang="en-US" sz="2800" dirty="0">
              <a:latin typeface="Arial" panose="020B0604020202020204" pitchFamily="34" charset="0"/>
              <a:cs typeface="Arial" panose="020B0604020202020204" pitchFamily="34" charset="0"/>
            </a:endParaRPr>
          </a:p>
        </p:txBody>
      </p:sp>
      <p:sp>
        <p:nvSpPr>
          <p:cNvPr id="2" name="TextBox 1"/>
          <p:cNvSpPr txBox="1"/>
          <p:nvPr/>
        </p:nvSpPr>
        <p:spPr>
          <a:xfrm>
            <a:off x="1028700" y="4724400"/>
            <a:ext cx="7086600" cy="954107"/>
          </a:xfrm>
          <a:prstGeom prst="rect">
            <a:avLst/>
          </a:prstGeom>
          <a:noFill/>
        </p:spPr>
        <p:txBody>
          <a:bodyPr wrap="square" rtlCol="0">
            <a:spAutoFit/>
          </a:bodyPr>
          <a:lstStyle/>
          <a:p>
            <a:r>
              <a:rPr 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Do not instill anesthetic agents if allergies are known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1143000"/>
          </a:xfrm>
        </p:spPr>
        <p:txBody>
          <a:bodyPr/>
          <a:lstStyle/>
          <a:p>
            <a:pPr algn="l"/>
            <a:r>
              <a:rPr lang="en-US" altLang="en-US" sz="3600" b="1" i="1" dirty="0">
                <a:solidFill>
                  <a:schemeClr val="tx1"/>
                </a:solidFill>
                <a:latin typeface="Arial" panose="020B0604020202020204" pitchFamily="34" charset="0"/>
                <a:cs typeface="Arial" panose="020B0604020202020204" pitchFamily="34" charset="0"/>
              </a:rPr>
              <a:t>Lactated</a:t>
            </a:r>
            <a:r>
              <a:rPr lang="en-US" altLang="en-US" sz="4000" b="1" i="1" dirty="0">
                <a:solidFill>
                  <a:schemeClr val="tx1"/>
                </a:solidFill>
                <a:latin typeface="Arial" panose="020B0604020202020204" pitchFamily="34" charset="0"/>
                <a:cs typeface="Arial" panose="020B0604020202020204" pitchFamily="34" charset="0"/>
              </a:rPr>
              <a:t> </a:t>
            </a:r>
            <a:r>
              <a:rPr lang="en-US" altLang="en-US" sz="3600" b="1" i="1" dirty="0">
                <a:solidFill>
                  <a:schemeClr val="tx1"/>
                </a:solidFill>
                <a:latin typeface="Arial" panose="020B0604020202020204" pitchFamily="34" charset="0"/>
                <a:cs typeface="Arial" panose="020B0604020202020204" pitchFamily="34" charset="0"/>
              </a:rPr>
              <a:t>Ringer’s</a:t>
            </a:r>
            <a:r>
              <a:rPr lang="en-US" altLang="en-US" sz="3200" b="1" i="1" dirty="0">
                <a:solidFill>
                  <a:schemeClr val="tx1"/>
                </a:solidFill>
                <a:latin typeface="Arial" panose="020B0604020202020204" pitchFamily="34" charset="0"/>
                <a:cs typeface="Arial" panose="020B0604020202020204" pitchFamily="34" charset="0"/>
              </a:rPr>
              <a:t> 			</a:t>
            </a:r>
            <a:br>
              <a:rPr lang="en-US" altLang="en-US" sz="3200" b="1" i="1" dirty="0">
                <a:solidFill>
                  <a:schemeClr val="tx1"/>
                </a:solidFill>
                <a:latin typeface="Arial" panose="020B0604020202020204" pitchFamily="34" charset="0"/>
                <a:cs typeface="Arial" panose="020B0604020202020204" pitchFamily="34" charset="0"/>
              </a:rPr>
            </a:br>
            <a:r>
              <a:rPr lang="en-US" altLang="en-US" sz="3200" b="1" i="1" dirty="0">
                <a:solidFill>
                  <a:schemeClr val="tx1"/>
                </a:solidFill>
                <a:latin typeface="Arial" panose="020B0604020202020204" pitchFamily="34" charset="0"/>
                <a:cs typeface="Arial" panose="020B0604020202020204" pitchFamily="34" charset="0"/>
              </a:rPr>
              <a:t>			vs. </a:t>
            </a:r>
            <a:r>
              <a:rPr lang="en-US" altLang="en-US" sz="3600" b="1" i="1" dirty="0">
                <a:solidFill>
                  <a:schemeClr val="tx1"/>
                </a:solidFill>
                <a:latin typeface="Arial" panose="020B0604020202020204" pitchFamily="34" charset="0"/>
                <a:cs typeface="Arial" panose="020B0604020202020204" pitchFamily="34" charset="0"/>
              </a:rPr>
              <a:t>Normal Saline</a:t>
            </a:r>
            <a:endParaRPr lang="en-US" altLang="en-US" b="1" dirty="0">
              <a:solidFill>
                <a:schemeClr val="tx1"/>
              </a:solidFill>
              <a:latin typeface="Arial" panose="020B0604020202020204" pitchFamily="34" charset="0"/>
              <a:cs typeface="Arial" panose="020B0604020202020204" pitchFamily="34" charset="0"/>
            </a:endParaRPr>
          </a:p>
        </p:txBody>
      </p:sp>
      <p:sp>
        <p:nvSpPr>
          <p:cNvPr id="45059" name="Rectangle 3"/>
          <p:cNvSpPr>
            <a:spLocks noGrp="1" noChangeArrowheads="1"/>
          </p:cNvSpPr>
          <p:nvPr>
            <p:ph idx="1"/>
          </p:nvPr>
        </p:nvSpPr>
        <p:spPr>
          <a:xfrm>
            <a:off x="266700" y="1632272"/>
            <a:ext cx="8610600" cy="1154356"/>
          </a:xfrm>
        </p:spPr>
        <p:txBody>
          <a:bodyPr>
            <a:normAutofit/>
          </a:bodyPr>
          <a:lstStyle/>
          <a:p>
            <a:pPr>
              <a:buFontTx/>
              <a:buNone/>
            </a:pPr>
            <a:r>
              <a:rPr lang="en-US" altLang="en-US" b="1" dirty="0">
                <a:latin typeface="Arial Narrow" panose="020B0606020202030204" pitchFamily="34" charset="0"/>
              </a:rPr>
              <a:t>	</a:t>
            </a:r>
            <a:r>
              <a:rPr lang="en-US" altLang="en-US" b="1" dirty="0">
                <a:latin typeface="Arial" panose="020B0604020202020204" pitchFamily="34" charset="0"/>
                <a:cs typeface="Arial" panose="020B0604020202020204" pitchFamily="34" charset="0"/>
              </a:rPr>
              <a:t>     </a:t>
            </a:r>
            <a:r>
              <a:rPr lang="en-US" altLang="en-US" sz="2400"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MorTan recommends the use of lactated Ringer’s </a:t>
            </a:r>
          </a:p>
          <a:p>
            <a:pPr>
              <a:buFontTx/>
              <a:buNone/>
            </a:pPr>
            <a:r>
              <a:rPr lang="en-US" altLang="en-US"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a:t>
            </a:r>
            <a:r>
              <a:rPr lang="en-US" altLang="en-US" sz="2400"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(Hartmann’s Solution)</a:t>
            </a:r>
          </a:p>
          <a:p>
            <a:pPr>
              <a:buFontTx/>
              <a:buNone/>
            </a:pPr>
            <a:endParaRPr lang="en-US" altLang="en-US" sz="2400" b="1" dirty="0">
              <a:latin typeface="Arial" panose="020B0604020202020204" pitchFamily="34" charset="0"/>
              <a:cs typeface="Arial" panose="020B0604020202020204" pitchFamily="34" charset="0"/>
            </a:endParaRPr>
          </a:p>
          <a:p>
            <a:pPr lvl="1"/>
            <a:endParaRPr lang="en-US" altLang="en-US" b="1" dirty="0">
              <a:latin typeface="Arial" panose="020B0604020202020204" pitchFamily="34" charset="0"/>
              <a:cs typeface="Arial" panose="020B0604020202020204" pitchFamily="34" charset="0"/>
            </a:endParaRPr>
          </a:p>
          <a:p>
            <a:pPr lvl="1"/>
            <a:endParaRPr lang="en-US" altLang="en-US" b="1" dirty="0">
              <a:latin typeface="Arial" panose="020B0604020202020204" pitchFamily="34" charset="0"/>
              <a:cs typeface="Arial" panose="020B0604020202020204" pitchFamily="34" charset="0"/>
            </a:endParaRPr>
          </a:p>
        </p:txBody>
      </p:sp>
      <p:sp>
        <p:nvSpPr>
          <p:cNvPr id="3" name="TextBox 2"/>
          <p:cNvSpPr txBox="1"/>
          <p:nvPr/>
        </p:nvSpPr>
        <p:spPr>
          <a:xfrm>
            <a:off x="914400" y="2529983"/>
            <a:ext cx="7315200" cy="1661993"/>
          </a:xfrm>
          <a:prstGeom prst="rect">
            <a:avLst/>
          </a:prstGeom>
          <a:noFill/>
        </p:spPr>
        <p:txBody>
          <a:bodyPr wrap="square" rtlCol="0">
            <a:spAutoFit/>
          </a:bodyPr>
          <a:lstStyle/>
          <a:p>
            <a:r>
              <a:rPr lang="en-US" altLang="en-US" sz="24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pH closer to that of tears</a:t>
            </a:r>
          </a:p>
          <a:p>
            <a:pPr lvl="1"/>
            <a:r>
              <a:rPr lang="en-US" altLang="en-US" sz="20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pH of tears:</a:t>
            </a:r>
            <a:r>
              <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a:t>
            </a:r>
            <a:r>
              <a:rPr lang="en-US" altLang="en-US" sz="20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approximately 7.1</a:t>
            </a:r>
          </a:p>
          <a:p>
            <a:pPr lvl="1"/>
            <a:r>
              <a:rPr lang="en-US" altLang="en-US" sz="20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pH of lactated Ringer’s:  6.0 to 7.5</a:t>
            </a:r>
          </a:p>
          <a:p>
            <a:pPr lvl="1"/>
            <a:r>
              <a:rPr lang="en-US" altLang="en-US" sz="20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pH of Normal Saline:</a:t>
            </a:r>
            <a:r>
              <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a:t>
            </a:r>
            <a:r>
              <a:rPr lang="en-US" altLang="en-US" sz="20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4.5 to 7.0</a:t>
            </a:r>
          </a:p>
          <a:p>
            <a:endParaRPr lang="en-US" dirty="0"/>
          </a:p>
        </p:txBody>
      </p:sp>
      <p:sp>
        <p:nvSpPr>
          <p:cNvPr id="5" name="TextBox 4"/>
          <p:cNvSpPr txBox="1"/>
          <p:nvPr/>
        </p:nvSpPr>
        <p:spPr>
          <a:xfrm>
            <a:off x="914400" y="5238612"/>
            <a:ext cx="8072660" cy="1138773"/>
          </a:xfrm>
          <a:prstGeom prst="rect">
            <a:avLst/>
          </a:prstGeom>
          <a:noFill/>
        </p:spPr>
        <p:txBody>
          <a:bodyPr wrap="square" rtlCol="0">
            <a:spAutoFit/>
          </a:bodyPr>
          <a:lstStyle/>
          <a:p>
            <a:r>
              <a:rPr lang="en-US" altLang="en-US" sz="24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Buffering capacity</a:t>
            </a:r>
          </a:p>
          <a:p>
            <a:r>
              <a:rPr lang="en-US" altLang="en-US" sz="24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a:t>
            </a:r>
            <a:r>
              <a:rPr lang="en-US" altLang="en-US" sz="20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lactated Ringer’s solution returns pH to neutral more quickly</a:t>
            </a:r>
          </a:p>
          <a:p>
            <a:r>
              <a:rPr lang="en-US" altLang="en-US" sz="20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with either acidic or basic contaminants*</a:t>
            </a:r>
          </a:p>
        </p:txBody>
      </p:sp>
      <p:sp>
        <p:nvSpPr>
          <p:cNvPr id="6" name="TextBox 5"/>
          <p:cNvSpPr txBox="1"/>
          <p:nvPr/>
        </p:nvSpPr>
        <p:spPr>
          <a:xfrm>
            <a:off x="914400" y="4110090"/>
            <a:ext cx="8789186" cy="1354217"/>
          </a:xfrm>
          <a:prstGeom prst="rect">
            <a:avLst/>
          </a:prstGeom>
          <a:noFill/>
        </p:spPr>
        <p:txBody>
          <a:bodyPr wrap="square" rtlCol="0">
            <a:spAutoFit/>
          </a:bodyPr>
          <a:lstStyle/>
          <a:p>
            <a:r>
              <a:rPr lang="en-US" altLang="en-US" sz="24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Increased patient tolerance</a:t>
            </a:r>
            <a:br>
              <a:rPr lang="en-US" altLang="en-US" sz="20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br>
            <a:r>
              <a:rPr lang="en-US" altLang="en-US" sz="20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Normal Saline may cause discomfort and/or morphological </a:t>
            </a:r>
          </a:p>
          <a:p>
            <a:r>
              <a:rPr lang="en-US" altLang="en-US" sz="20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changes to the eye*</a:t>
            </a:r>
          </a:p>
          <a:p>
            <a:endParaRPr lang="en-US" dirty="0"/>
          </a:p>
        </p:txBody>
      </p:sp>
      <p:sp>
        <p:nvSpPr>
          <p:cNvPr id="7" name="TextBox 6"/>
          <p:cNvSpPr txBox="1"/>
          <p:nvPr/>
        </p:nvSpPr>
        <p:spPr>
          <a:xfrm>
            <a:off x="5351206" y="6319391"/>
            <a:ext cx="3810000" cy="677108"/>
          </a:xfrm>
          <a:prstGeom prst="rect">
            <a:avLst/>
          </a:prstGeom>
          <a:noFill/>
        </p:spPr>
        <p:txBody>
          <a:bodyPr wrap="square" rtlCol="0">
            <a:spAutoFit/>
          </a:bodyPr>
          <a:lstStyle/>
          <a:p>
            <a:r>
              <a:rPr lang="en-US" altLang="en-US" sz="2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*from independent studies</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7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31618" y="172097"/>
            <a:ext cx="9144000" cy="830997"/>
          </a:xfrm>
          <a:prstGeom prst="rect">
            <a:avLst/>
          </a:prstGeom>
          <a:noFill/>
          <a:ln w="12700" cap="sq">
            <a:noFill/>
            <a:miter lim="800000"/>
            <a:headEnd type="none" w="sm" len="sm"/>
            <a:tailEnd type="none" w="sm" len="sm"/>
          </a:ln>
          <a:effectLst/>
        </p:spPr>
        <p:txBody>
          <a:bodyPr anchor="b">
            <a:spAutoFit/>
          </a:bodyPr>
          <a:lstStyle/>
          <a:p>
            <a:pPr algn="ctr">
              <a:defRPr/>
            </a:pPr>
            <a:r>
              <a:rPr lang="en-US" sz="2400" b="1" i="1" dirty="0">
                <a:effectLst>
                  <a:outerShdw blurRad="38100" dist="38100" dir="2700000" algn="tl">
                    <a:srgbClr val="000000"/>
                  </a:outerShdw>
                </a:effectLst>
                <a:latin typeface="Arial" pitchFamily="34" charset="0"/>
                <a:cs typeface="Arial" pitchFamily="34" charset="0"/>
              </a:rPr>
              <a:t>Suggestions for the </a:t>
            </a:r>
          </a:p>
          <a:p>
            <a:pPr algn="ctr">
              <a:defRPr/>
            </a:pPr>
            <a:r>
              <a:rPr lang="en-US" sz="2400" b="1" i="1" dirty="0">
                <a:effectLst>
                  <a:outerShdw blurRad="38100" dist="38100" dir="2700000" algn="tl">
                    <a:srgbClr val="000000"/>
                  </a:outerShdw>
                </a:effectLst>
                <a:latin typeface="Arial" pitchFamily="34" charset="0"/>
                <a:cs typeface="Arial" pitchFamily="34" charset="0"/>
              </a:rPr>
              <a:t>“Difficult Patient”</a:t>
            </a:r>
          </a:p>
        </p:txBody>
      </p:sp>
      <p:sp>
        <p:nvSpPr>
          <p:cNvPr id="73732" name="Text Box 4"/>
          <p:cNvSpPr txBox="1">
            <a:spLocks noChangeArrowheads="1"/>
          </p:cNvSpPr>
          <p:nvPr/>
        </p:nvSpPr>
        <p:spPr bwMode="auto">
          <a:xfrm>
            <a:off x="-152400" y="2116576"/>
            <a:ext cx="9296400" cy="3785652"/>
          </a:xfrm>
          <a:prstGeom prst="rect">
            <a:avLst/>
          </a:prstGeom>
          <a:noFill/>
          <a:ln w="12700" cap="sq">
            <a:noFill/>
            <a:miter lim="800000"/>
            <a:headEnd type="none" w="sm" len="sm"/>
            <a:tailEnd type="none" w="sm" len="sm"/>
          </a:ln>
          <a:effectLst/>
        </p:spPr>
        <p:txBody>
          <a:bodyPr wrap="square" anchor="b">
            <a:spAutoFit/>
          </a:bodyPr>
          <a:lstStyle/>
          <a:p>
            <a:pPr>
              <a:buFontTx/>
              <a:buChar char="•"/>
              <a:defRPr/>
            </a:pPr>
            <a:endParaRPr lang="en-US" sz="2000" dirty="0">
              <a:solidFill>
                <a:schemeClr val="tx1"/>
              </a:solidFill>
              <a:effectLst>
                <a:outerShdw blurRad="38100" dist="38100" dir="2700000" algn="tl">
                  <a:srgbClr val="000000"/>
                </a:outerShdw>
              </a:effectLst>
              <a:latin typeface="Arial" pitchFamily="34" charset="0"/>
              <a:cs typeface="Arial" pitchFamily="34" charset="0"/>
            </a:endParaRPr>
          </a:p>
          <a:p>
            <a:pPr lvl="1">
              <a:defRPr/>
            </a:pPr>
            <a:r>
              <a:rPr lang="en-US" sz="2000" b="1" dirty="0">
                <a:solidFill>
                  <a:schemeClr val="tx1"/>
                </a:solidFill>
                <a:effectLst>
                  <a:outerShdw blurRad="38100" dist="38100" dir="2700000" algn="tl">
                    <a:srgbClr val="000000"/>
                  </a:outerShdw>
                </a:effectLst>
                <a:latin typeface="Arial" pitchFamily="34" charset="0"/>
                <a:cs typeface="Arial" pitchFamily="34" charset="0"/>
              </a:rPr>
              <a:t>The irrigating solution provides cooling and soothing sensation</a:t>
            </a:r>
          </a:p>
          <a:p>
            <a:pPr lvl="1">
              <a:defRPr/>
            </a:pPr>
            <a:endParaRPr lang="en-US" sz="2000" b="1" dirty="0">
              <a:solidFill>
                <a:schemeClr val="tx1"/>
              </a:solidFill>
              <a:effectLst>
                <a:outerShdw blurRad="38100" dist="38100" dir="2700000" algn="tl">
                  <a:srgbClr val="000000"/>
                </a:outerShdw>
              </a:effectLst>
              <a:latin typeface="Arial" pitchFamily="34" charset="0"/>
              <a:cs typeface="Arial" pitchFamily="34" charset="0"/>
            </a:endParaRPr>
          </a:p>
          <a:p>
            <a:pPr lvl="1">
              <a:defRPr/>
            </a:pPr>
            <a:r>
              <a:rPr lang="en-US" sz="2000" b="1" dirty="0">
                <a:solidFill>
                  <a:schemeClr val="tx1"/>
                </a:solidFill>
                <a:effectLst>
                  <a:outerShdw blurRad="38100" dist="38100" dir="2700000" algn="tl">
                    <a:srgbClr val="000000"/>
                  </a:outerShdw>
                </a:effectLst>
                <a:latin typeface="Arial" pitchFamily="34" charset="0"/>
                <a:cs typeface="Arial" pitchFamily="34" charset="0"/>
              </a:rPr>
              <a:t>The injured cornea is protected from “squeegee” action of eyelids each time the patient blinks</a:t>
            </a:r>
          </a:p>
          <a:p>
            <a:pPr lvl="1">
              <a:defRPr/>
            </a:pPr>
            <a:endParaRPr lang="en-US" sz="2000" b="1" dirty="0">
              <a:solidFill>
                <a:schemeClr val="tx1"/>
              </a:solidFill>
              <a:effectLst>
                <a:outerShdw blurRad="38100" dist="38100" dir="2700000" algn="tl">
                  <a:srgbClr val="000000"/>
                </a:outerShdw>
              </a:effectLst>
              <a:latin typeface="Arial" pitchFamily="34" charset="0"/>
              <a:cs typeface="Arial" pitchFamily="34" charset="0"/>
            </a:endParaRPr>
          </a:p>
          <a:p>
            <a:pPr lvl="1">
              <a:defRPr/>
            </a:pPr>
            <a:r>
              <a:rPr lang="en-US" sz="2000" b="1" dirty="0">
                <a:solidFill>
                  <a:schemeClr val="tx1"/>
                </a:solidFill>
                <a:effectLst>
                  <a:outerShdw blurRad="38100" dist="38100" dir="2700000" algn="tl">
                    <a:srgbClr val="000000"/>
                  </a:outerShdw>
                </a:effectLst>
                <a:latin typeface="Arial" pitchFamily="34" charset="0"/>
                <a:cs typeface="Arial" pitchFamily="34" charset="0"/>
              </a:rPr>
              <a:t>Remind them their eyes may be closed during procedure</a:t>
            </a:r>
          </a:p>
          <a:p>
            <a:pPr lvl="1">
              <a:defRPr/>
            </a:pPr>
            <a:endParaRPr lang="en-US" sz="2000" b="1" dirty="0">
              <a:solidFill>
                <a:schemeClr val="tx1"/>
              </a:solidFill>
              <a:effectLst>
                <a:outerShdw blurRad="38100" dist="38100" dir="2700000" algn="tl">
                  <a:srgbClr val="000000"/>
                </a:outerShdw>
              </a:effectLst>
              <a:latin typeface="Arial" pitchFamily="34" charset="0"/>
              <a:cs typeface="Arial" pitchFamily="34" charset="0"/>
            </a:endParaRPr>
          </a:p>
          <a:p>
            <a:pPr lvl="1">
              <a:defRPr/>
            </a:pPr>
            <a:r>
              <a:rPr lang="en-US" sz="2000" b="1" dirty="0">
                <a:solidFill>
                  <a:schemeClr val="tx1"/>
                </a:solidFill>
                <a:effectLst>
                  <a:outerShdw blurRad="38100" dist="38100" dir="2700000" algn="tl">
                    <a:srgbClr val="000000"/>
                  </a:outerShdw>
                </a:effectLst>
                <a:latin typeface="Arial" pitchFamily="34" charset="0"/>
                <a:cs typeface="Arial" pitchFamily="34" charset="0"/>
              </a:rPr>
              <a:t>Chemicals may generate heat when mixed with water- irrigation will cool the eye</a:t>
            </a:r>
            <a:r>
              <a:rPr lang="en-US" sz="2000" dirty="0">
                <a:solidFill>
                  <a:schemeClr val="tx1"/>
                </a:solidFill>
                <a:effectLst>
                  <a:outerShdw blurRad="38100" dist="38100" dir="2700000" algn="tl">
                    <a:srgbClr val="000000"/>
                  </a:outerShdw>
                </a:effectLst>
                <a:latin typeface="Arial" pitchFamily="34" charset="0"/>
                <a:cs typeface="Arial" pitchFamily="34" charset="0"/>
              </a:rPr>
              <a:t>	</a:t>
            </a:r>
          </a:p>
          <a:p>
            <a:pPr lvl="1">
              <a:defRPr/>
            </a:pPr>
            <a:endParaRPr lang="en-US" sz="2000" i="1" dirty="0">
              <a:solidFill>
                <a:schemeClr val="tx1"/>
              </a:solidFill>
              <a:effectLst>
                <a:outerShdw blurRad="38100" dist="38100" dir="2700000" algn="tl">
                  <a:srgbClr val="000000"/>
                </a:outerShdw>
              </a:effectLst>
              <a:latin typeface="Arial" pitchFamily="34" charset="0"/>
              <a:cs typeface="Arial" pitchFamily="34" charset="0"/>
            </a:endParaRPr>
          </a:p>
          <a:p>
            <a:pPr lvl="1">
              <a:defRPr/>
            </a:pPr>
            <a:r>
              <a:rPr lang="en-US" sz="2000" b="1" i="1" dirty="0">
                <a:solidFill>
                  <a:schemeClr val="tx1"/>
                </a:solidFill>
                <a:effectLst>
                  <a:outerShdw blurRad="38100" dist="38100" dir="2700000" algn="tl">
                    <a:srgbClr val="000000"/>
                  </a:outerShdw>
                </a:effectLst>
                <a:latin typeface="Arial" pitchFamily="34" charset="0"/>
                <a:cs typeface="Arial" pitchFamily="34" charset="0"/>
              </a:rPr>
              <a:t>Remember: the Morgan Lens does not touch the cornea</a:t>
            </a:r>
            <a:r>
              <a:rPr lang="en-US" sz="2000" dirty="0">
                <a:solidFill>
                  <a:schemeClr val="tx1"/>
                </a:solidFill>
                <a:effectLst>
                  <a:outerShdw blurRad="38100" dist="38100" dir="2700000" algn="tl">
                    <a:srgbClr val="000000"/>
                  </a:outerShdw>
                </a:effectLst>
                <a:latin typeface="Arial" pitchFamily="34" charset="0"/>
                <a:cs typeface="Arial" pitchFamily="34" charset="0"/>
              </a:rPr>
              <a:t> </a:t>
            </a:r>
          </a:p>
        </p:txBody>
      </p:sp>
      <p:sp>
        <p:nvSpPr>
          <p:cNvPr id="73733" name="Text Box 5"/>
          <p:cNvSpPr txBox="1">
            <a:spLocks noChangeArrowheads="1"/>
          </p:cNvSpPr>
          <p:nvPr/>
        </p:nvSpPr>
        <p:spPr bwMode="auto">
          <a:xfrm>
            <a:off x="12865" y="5585063"/>
            <a:ext cx="9144000" cy="1723549"/>
          </a:xfrm>
          <a:prstGeom prst="rect">
            <a:avLst/>
          </a:prstGeom>
          <a:noFill/>
          <a:ln w="12700" cap="sq">
            <a:noFill/>
            <a:miter lim="800000"/>
            <a:headEnd type="none" w="sm" len="sm"/>
            <a:tailEnd type="none" w="sm" len="sm"/>
          </a:ln>
          <a:effectLst/>
        </p:spPr>
        <p:txBody>
          <a:bodyPr anchor="b">
            <a:spAutoFit/>
          </a:bodyPr>
          <a:lstStyle/>
          <a:p>
            <a:pPr algn="ctr">
              <a:defRPr/>
            </a:pPr>
            <a:r>
              <a:rPr lang="en-US" sz="2400" dirty="0">
                <a:solidFill>
                  <a:schemeClr val="tx1"/>
                </a:solidFill>
                <a:effectLst>
                  <a:outerShdw blurRad="38100" dist="38100" dir="2700000" algn="tl">
                    <a:srgbClr val="000000"/>
                  </a:outerShdw>
                </a:effectLst>
                <a:latin typeface="Arial" pitchFamily="34" charset="0"/>
                <a:cs typeface="Arial" pitchFamily="34" charset="0"/>
              </a:rPr>
              <a:t>A topical anesthetic may help relieve anxiety</a:t>
            </a:r>
            <a:endParaRPr lang="en-US" sz="2400" dirty="0">
              <a:solidFill>
                <a:schemeClr val="tx2"/>
              </a:solidFill>
              <a:effectLst>
                <a:outerShdw blurRad="38100" dist="38100" dir="2700000" algn="tl">
                  <a:srgbClr val="000000"/>
                </a:outerShdw>
              </a:effectLst>
              <a:latin typeface="Arial" pitchFamily="34" charset="0"/>
              <a:cs typeface="Arial" pitchFamily="34" charset="0"/>
            </a:endParaRPr>
          </a:p>
          <a:p>
            <a:pPr algn="ctr">
              <a:defRPr/>
            </a:pPr>
            <a:endParaRPr lang="en-US" sz="1800" dirty="0">
              <a:solidFill>
                <a:schemeClr val="tx2"/>
              </a:solidFill>
              <a:latin typeface="Arial" pitchFamily="34" charset="0"/>
              <a:cs typeface="Arial" pitchFamily="34" charset="0"/>
            </a:endParaRPr>
          </a:p>
          <a:p>
            <a:pPr algn="ctr">
              <a:defRPr/>
            </a:pPr>
            <a:endParaRPr lang="en-US" sz="2000" dirty="0">
              <a:solidFill>
                <a:srgbClr val="FFC000"/>
              </a:solidFill>
              <a:latin typeface="Arial" pitchFamily="34" charset="0"/>
              <a:cs typeface="Arial" pitchFamily="34" charset="0"/>
            </a:endParaRPr>
          </a:p>
          <a:p>
            <a:pPr algn="ctr">
              <a:defRPr/>
            </a:pPr>
            <a:r>
              <a:rPr lang="en-US" dirty="0">
                <a:solidFill>
                  <a:schemeClr val="folHlink"/>
                </a:solidFill>
                <a:effectLst>
                  <a:outerShdw blurRad="38100" dist="38100" dir="2700000" algn="tl">
                    <a:srgbClr val="000000"/>
                  </a:outerShdw>
                </a:effectLst>
              </a:rPr>
              <a:t> </a:t>
            </a:r>
          </a:p>
        </p:txBody>
      </p:sp>
      <p:sp>
        <p:nvSpPr>
          <p:cNvPr id="73734" name="Rectangle 6"/>
          <p:cNvSpPr>
            <a:spLocks noChangeArrowheads="1"/>
          </p:cNvSpPr>
          <p:nvPr/>
        </p:nvSpPr>
        <p:spPr bwMode="auto">
          <a:xfrm>
            <a:off x="5699125" y="5684838"/>
            <a:ext cx="184150" cy="762000"/>
          </a:xfrm>
          <a:prstGeom prst="rect">
            <a:avLst/>
          </a:prstGeom>
          <a:noFill/>
          <a:ln w="12700" cap="sq">
            <a:noFill/>
            <a:miter lim="800000"/>
            <a:headEnd type="none" w="sm" len="sm"/>
            <a:tailEnd type="none" w="sm" len="sm"/>
          </a:ln>
          <a:effectLst/>
        </p:spPr>
        <p:txBody>
          <a:bodyPr wrap="none" anchor="b">
            <a:spAutoFit/>
          </a:bodyPr>
          <a:lstStyle/>
          <a:p>
            <a:pPr algn="ctr">
              <a:defRPr/>
            </a:pPr>
            <a:endParaRPr lang="en-US" dirty="0">
              <a:solidFill>
                <a:schemeClr val="tx2"/>
              </a:solidFill>
              <a:effectLst>
                <a:outerShdw blurRad="38100" dist="38100" dir="2700000" algn="tl">
                  <a:srgbClr val="000000"/>
                </a:outerShdw>
              </a:effectLst>
            </a:endParaRPr>
          </a:p>
        </p:txBody>
      </p:sp>
      <p:sp>
        <p:nvSpPr>
          <p:cNvPr id="2" name="TextBox 1"/>
          <p:cNvSpPr txBox="1"/>
          <p:nvPr/>
        </p:nvSpPr>
        <p:spPr>
          <a:xfrm>
            <a:off x="266700" y="1104083"/>
            <a:ext cx="8610600" cy="1600438"/>
          </a:xfrm>
          <a:prstGeom prst="rect">
            <a:avLst/>
          </a:prstGeom>
          <a:noFill/>
        </p:spPr>
        <p:txBody>
          <a:bodyPr wrap="square" rtlCol="0">
            <a:spAutoFit/>
          </a:bodyPr>
          <a:lstStyle/>
          <a:p>
            <a:pPr>
              <a:defRPr/>
            </a:pPr>
            <a:r>
              <a:rPr lang="en-US" sz="2600" b="1" dirty="0">
                <a:solidFill>
                  <a:schemeClr val="tx1"/>
                </a:solidFill>
                <a:effectLst>
                  <a:outerShdw blurRad="38100" dist="38100" dir="2700000" algn="tl">
                    <a:srgbClr val="000000"/>
                  </a:outerShdw>
                </a:effectLst>
                <a:latin typeface="Arial" pitchFamily="34" charset="0"/>
                <a:cs typeface="Arial" pitchFamily="34" charset="0"/>
              </a:rPr>
              <a:t>Reassure patient:  insertion will </a:t>
            </a:r>
            <a:r>
              <a:rPr lang="en-US" sz="2600" b="1" u="sng" dirty="0">
                <a:solidFill>
                  <a:schemeClr val="tx1"/>
                </a:solidFill>
                <a:effectLst>
                  <a:outerShdw blurRad="38100" dist="38100" dir="2700000" algn="tl">
                    <a:srgbClr val="000000"/>
                  </a:outerShdw>
                </a:effectLst>
                <a:latin typeface="Arial" pitchFamily="34" charset="0"/>
                <a:cs typeface="Arial" pitchFamily="34" charset="0"/>
              </a:rPr>
              <a:t>quickly</a:t>
            </a:r>
            <a:r>
              <a:rPr lang="en-US" sz="2600" b="1" dirty="0">
                <a:solidFill>
                  <a:schemeClr val="tx1"/>
                </a:solidFill>
                <a:effectLst>
                  <a:outerShdw blurRad="38100" dist="38100" dir="2700000" algn="tl">
                    <a:srgbClr val="000000"/>
                  </a:outerShdw>
                </a:effectLst>
                <a:latin typeface="Arial" pitchFamily="34" charset="0"/>
                <a:cs typeface="Arial" pitchFamily="34" charset="0"/>
              </a:rPr>
              <a:t> relieve pain.</a:t>
            </a:r>
          </a:p>
          <a:p>
            <a:pPr>
              <a:defRPr/>
            </a:pPr>
            <a:r>
              <a:rPr lang="en-US" sz="2600" b="1" dirty="0">
                <a:solidFill>
                  <a:schemeClr val="tx1"/>
                </a:solidFill>
                <a:effectLst>
                  <a:outerShdw blurRad="38100" dist="38100" dir="2700000" algn="tl">
                    <a:srgbClr val="000000"/>
                  </a:outerShdw>
                </a:effectLst>
                <a:latin typeface="Arial" pitchFamily="34" charset="0"/>
                <a:cs typeface="Arial" pitchFamily="34" charset="0"/>
              </a:rPr>
              <a:t>Any delay will cause further damage.  </a:t>
            </a:r>
          </a:p>
          <a:p>
            <a:pPr algn="ctr">
              <a:defRPr/>
            </a:pPr>
            <a:r>
              <a:rPr lang="en-US" sz="2800" b="1" i="1" dirty="0">
                <a:solidFill>
                  <a:schemeClr val="tx1"/>
                </a:solidFill>
                <a:effectLst>
                  <a:outerShdw blurRad="38100" dist="38100" dir="2700000" algn="tl">
                    <a:srgbClr val="000000"/>
                  </a:outerShdw>
                </a:effectLst>
                <a:latin typeface="Arial" pitchFamily="34" charset="0"/>
                <a:cs typeface="Arial" pitchFamily="34" charset="0"/>
              </a:rPr>
              <a:t>Seconds count!</a:t>
            </a:r>
            <a:endParaRPr lang="en-US" sz="2800" b="1" dirty="0">
              <a:solidFill>
                <a:schemeClr val="tx1"/>
              </a:solidFill>
              <a:effectLst>
                <a:outerShdw blurRad="38100" dist="38100" dir="2700000" algn="tl">
                  <a:srgbClr val="000000"/>
                </a:outerShdw>
              </a:effectLst>
              <a:latin typeface="Arial" pitchFamily="34" charset="0"/>
              <a:cs typeface="Arial" pitchFamily="34" charset="0"/>
            </a:endParaRPr>
          </a:p>
          <a:p>
            <a:endParaRPr lang="en-US" b="1" dirty="0"/>
          </a:p>
        </p:txBody>
      </p:sp>
      <p:sp>
        <p:nvSpPr>
          <p:cNvPr id="3" name="TextBox 2"/>
          <p:cNvSpPr txBox="1"/>
          <p:nvPr/>
        </p:nvSpPr>
        <p:spPr>
          <a:xfrm>
            <a:off x="12865" y="6489295"/>
            <a:ext cx="9143999" cy="307777"/>
          </a:xfrm>
          <a:prstGeom prst="rect">
            <a:avLst/>
          </a:prstGeom>
          <a:noFill/>
        </p:spPr>
        <p:txBody>
          <a:bodyPr wrap="square" rtlCol="0">
            <a:spAutoFit/>
          </a:bodyPr>
          <a:lstStyle/>
          <a:p>
            <a:r>
              <a:rPr lang="en-US" sz="1400" dirty="0">
                <a:latin typeface="Arial" pitchFamily="34" charset="0"/>
                <a:cs typeface="Arial" pitchFamily="34" charset="0"/>
              </a:rPr>
              <a:t>Additional anesthetic may be instilled without removing lens.  Pinch tubing and instill drop into medial canthus.</a:t>
            </a:r>
            <a:endParaRPr lang="en-US" sz="14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 calcmode="lin" valueType="num">
                                      <p:cBhvr additive="base">
                                        <p:cTn id="7" dur="500" fill="hold"/>
                                        <p:tgtEl>
                                          <p:spTgt spid="73732"/>
                                        </p:tgtEl>
                                        <p:attrNameLst>
                                          <p:attrName>ppt_x</p:attrName>
                                        </p:attrNameLst>
                                      </p:cBhvr>
                                      <p:tavLst>
                                        <p:tav tm="0">
                                          <p:val>
                                            <p:strVal val="0-#ppt_w/2"/>
                                          </p:val>
                                        </p:tav>
                                        <p:tav tm="100000">
                                          <p:val>
                                            <p:strVal val="#ppt_x"/>
                                          </p:val>
                                        </p:tav>
                                      </p:tavLst>
                                    </p:anim>
                                    <p:anim calcmode="lin" valueType="num">
                                      <p:cBhvr additive="base">
                                        <p:cTn id="8" dur="500" fill="hold"/>
                                        <p:tgtEl>
                                          <p:spTgt spid="737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33"/>
                                        </p:tgtEl>
                                        <p:attrNameLst>
                                          <p:attrName>style.visibility</p:attrName>
                                        </p:attrNameLst>
                                      </p:cBhvr>
                                      <p:to>
                                        <p:strVal val="visible"/>
                                      </p:to>
                                    </p:set>
                                    <p:anim calcmode="lin" valueType="num">
                                      <p:cBhvr additive="base">
                                        <p:cTn id="13" dur="500" fill="hold"/>
                                        <p:tgtEl>
                                          <p:spTgt spid="73733"/>
                                        </p:tgtEl>
                                        <p:attrNameLst>
                                          <p:attrName>ppt_x</p:attrName>
                                        </p:attrNameLst>
                                      </p:cBhvr>
                                      <p:tavLst>
                                        <p:tav tm="0">
                                          <p:val>
                                            <p:strVal val="0-#ppt_w/2"/>
                                          </p:val>
                                        </p:tav>
                                        <p:tav tm="100000">
                                          <p:val>
                                            <p:strVal val="#ppt_x"/>
                                          </p:val>
                                        </p:tav>
                                      </p:tavLst>
                                    </p:anim>
                                    <p:anim calcmode="lin" valueType="num">
                                      <p:cBhvr additive="base">
                                        <p:cTn id="14" dur="500" fill="hold"/>
                                        <p:tgtEl>
                                          <p:spTgt spid="737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utoUpdateAnimBg="0"/>
      <p:bldP spid="73733" grpId="0" autoUpdateAnimBg="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365126"/>
            <a:ext cx="8134350" cy="1325563"/>
          </a:xfrm>
        </p:spPr>
        <p:txBody>
          <a:bodyPr/>
          <a:lstStyle/>
          <a:p>
            <a:r>
              <a:rPr lang="en-US" altLang="en-US" b="1" i="1" dirty="0">
                <a:solidFill>
                  <a:schemeClr val="tx1"/>
                </a:solidFill>
                <a:latin typeface="Arial" panose="020B0604020202020204" pitchFamily="34" charset="0"/>
                <a:cs typeface="Arial" panose="020B0604020202020204" pitchFamily="34" charset="0"/>
              </a:rPr>
              <a:t>Benefits of the Morgan Lens</a:t>
            </a:r>
            <a:endParaRPr lang="en-US" altLang="en-US" sz="4000" b="1" dirty="0">
              <a:solidFill>
                <a:schemeClr val="tx1"/>
              </a:solidFill>
              <a:latin typeface="Arial" panose="020B0604020202020204" pitchFamily="34" charset="0"/>
              <a:cs typeface="Arial" panose="020B0604020202020204" pitchFamily="34" charset="0"/>
            </a:endParaRPr>
          </a:p>
        </p:txBody>
      </p:sp>
      <p:sp>
        <p:nvSpPr>
          <p:cNvPr id="39939" name="Rectangle 3"/>
          <p:cNvSpPr>
            <a:spLocks noGrp="1" noChangeArrowheads="1"/>
          </p:cNvSpPr>
          <p:nvPr>
            <p:ph idx="1"/>
          </p:nvPr>
        </p:nvSpPr>
        <p:spPr>
          <a:xfrm>
            <a:off x="381000" y="1447800"/>
            <a:ext cx="8382000" cy="5181600"/>
          </a:xfrm>
        </p:spPr>
        <p:txBody>
          <a:bodyPr>
            <a:normAutofit fontScale="92500" lnSpcReduction="20000"/>
          </a:bodyPr>
          <a:lstStyle/>
          <a:p>
            <a:pPr marL="0" indent="0">
              <a:buNone/>
            </a:pPr>
            <a:r>
              <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100% of irrigating solution is delivered directly to cornea, cul-de-sac and conjunctiva (even when eyes are closed)</a:t>
            </a:r>
          </a:p>
          <a:p>
            <a:pPr marL="0" indent="0">
              <a:buNone/>
            </a:pPr>
            <a:endPar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Frees medical staff to attend to other injuries</a:t>
            </a:r>
          </a:p>
          <a:p>
            <a:pPr marL="0" indent="0">
              <a:buNone/>
            </a:pPr>
            <a:endPar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Patient can be transported during procedure</a:t>
            </a:r>
          </a:p>
          <a:p>
            <a:pPr marL="0" indent="0">
              <a:buNone/>
            </a:pPr>
            <a:endPar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Patient rests comfortably</a:t>
            </a:r>
          </a:p>
          <a:p>
            <a:pPr marL="0" indent="0">
              <a:buNone/>
            </a:pPr>
            <a:endPar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Highly cost effective</a:t>
            </a:r>
          </a:p>
          <a:p>
            <a:pPr marL="0" indent="0">
              <a:buNone/>
            </a:pPr>
            <a:endPar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There is minimal contact with the injured skin surrounding the eye</a:t>
            </a:r>
          </a:p>
          <a:p>
            <a:pPr marL="0" indent="0">
              <a:buNone/>
            </a:pPr>
            <a:endPar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b="1" dirty="0" err="1">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Symblepharon</a:t>
            </a:r>
            <a:r>
              <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(adhesion) formation is prevented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9939">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39939">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399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 calcmode="lin" valueType="num">
                                      <p:cBhvr>
                                        <p:cTn id="15"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9939">
                                            <p:txEl>
                                              <p:pRg st="2" end="2"/>
                                            </p:txEl>
                                          </p:spTgt>
                                        </p:tgtEl>
                                        <p:attrNameLst>
                                          <p:attrName>ppt_y</p:attrName>
                                        </p:attrNameLst>
                                      </p:cBhvr>
                                      <p:tavLst>
                                        <p:tav tm="0">
                                          <p:val>
                                            <p:strVal val="#ppt_y-#ppt_h/2"/>
                                          </p:val>
                                        </p:tav>
                                        <p:tav tm="100000">
                                          <p:val>
                                            <p:strVal val="#ppt_y"/>
                                          </p:val>
                                        </p:tav>
                                      </p:tavLst>
                                    </p:anim>
                                    <p:anim calcmode="lin" valueType="num">
                                      <p:cBhvr>
                                        <p:cTn id="17" dur="500" fill="hold"/>
                                        <p:tgtEl>
                                          <p:spTgt spid="39939">
                                            <p:txEl>
                                              <p:pRg st="2" end="2"/>
                                            </p:txEl>
                                          </p:spTgt>
                                        </p:tgtEl>
                                        <p:attrNameLst>
                                          <p:attrName>ppt_w</p:attrName>
                                        </p:attrNameLst>
                                      </p:cBhvr>
                                      <p:tavLst>
                                        <p:tav tm="0">
                                          <p:val>
                                            <p:strVal val="#ppt_w"/>
                                          </p:val>
                                        </p:tav>
                                        <p:tav tm="100000">
                                          <p:val>
                                            <p:strVal val="#ppt_w"/>
                                          </p:val>
                                        </p:tav>
                                      </p:tavLst>
                                    </p:anim>
                                    <p:anim calcmode="lin" valueType="num">
                                      <p:cBhvr>
                                        <p:cTn id="18" dur="500" fill="hold"/>
                                        <p:tgtEl>
                                          <p:spTgt spid="399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anim calcmode="lin" valueType="num">
                                      <p:cBhvr>
                                        <p:cTn id="23"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9939">
                                            <p:txEl>
                                              <p:pRg st="4" end="4"/>
                                            </p:txEl>
                                          </p:spTgt>
                                        </p:tgtEl>
                                        <p:attrNameLst>
                                          <p:attrName>ppt_y</p:attrName>
                                        </p:attrNameLst>
                                      </p:cBhvr>
                                      <p:tavLst>
                                        <p:tav tm="0">
                                          <p:val>
                                            <p:strVal val="#ppt_y-#ppt_h/2"/>
                                          </p:val>
                                        </p:tav>
                                        <p:tav tm="100000">
                                          <p:val>
                                            <p:strVal val="#ppt_y"/>
                                          </p:val>
                                        </p:tav>
                                      </p:tavLst>
                                    </p:anim>
                                    <p:anim calcmode="lin" valueType="num">
                                      <p:cBhvr>
                                        <p:cTn id="25" dur="500" fill="hold"/>
                                        <p:tgtEl>
                                          <p:spTgt spid="39939">
                                            <p:txEl>
                                              <p:pRg st="4" end="4"/>
                                            </p:txEl>
                                          </p:spTgt>
                                        </p:tgtEl>
                                        <p:attrNameLst>
                                          <p:attrName>ppt_w</p:attrName>
                                        </p:attrNameLst>
                                      </p:cBhvr>
                                      <p:tavLst>
                                        <p:tav tm="0">
                                          <p:val>
                                            <p:strVal val="#ppt_w"/>
                                          </p:val>
                                        </p:tav>
                                        <p:tav tm="100000">
                                          <p:val>
                                            <p:strVal val="#ppt_w"/>
                                          </p:val>
                                        </p:tav>
                                      </p:tavLst>
                                    </p:anim>
                                    <p:anim calcmode="lin" valueType="num">
                                      <p:cBhvr>
                                        <p:cTn id="26" dur="500" fill="hold"/>
                                        <p:tgtEl>
                                          <p:spTgt spid="3993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39939">
                                            <p:txEl>
                                              <p:pRg st="6" end="6"/>
                                            </p:txEl>
                                          </p:spTgt>
                                        </p:tgtEl>
                                        <p:attrNameLst>
                                          <p:attrName>style.visibility</p:attrName>
                                        </p:attrNameLst>
                                      </p:cBhvr>
                                      <p:to>
                                        <p:strVal val="visible"/>
                                      </p:to>
                                    </p:set>
                                    <p:anim calcmode="lin" valueType="num">
                                      <p:cBhvr>
                                        <p:cTn id="31" dur="5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p:cTn id="32" dur="500" fill="hold"/>
                                        <p:tgtEl>
                                          <p:spTgt spid="39939">
                                            <p:txEl>
                                              <p:pRg st="6" end="6"/>
                                            </p:txEl>
                                          </p:spTgt>
                                        </p:tgtEl>
                                        <p:attrNameLst>
                                          <p:attrName>ppt_y</p:attrName>
                                        </p:attrNameLst>
                                      </p:cBhvr>
                                      <p:tavLst>
                                        <p:tav tm="0">
                                          <p:val>
                                            <p:strVal val="#ppt_y-#ppt_h/2"/>
                                          </p:val>
                                        </p:tav>
                                        <p:tav tm="100000">
                                          <p:val>
                                            <p:strVal val="#ppt_y"/>
                                          </p:val>
                                        </p:tav>
                                      </p:tavLst>
                                    </p:anim>
                                    <p:anim calcmode="lin" valueType="num">
                                      <p:cBhvr>
                                        <p:cTn id="33" dur="500" fill="hold"/>
                                        <p:tgtEl>
                                          <p:spTgt spid="39939">
                                            <p:txEl>
                                              <p:pRg st="6" end="6"/>
                                            </p:txEl>
                                          </p:spTgt>
                                        </p:tgtEl>
                                        <p:attrNameLst>
                                          <p:attrName>ppt_w</p:attrName>
                                        </p:attrNameLst>
                                      </p:cBhvr>
                                      <p:tavLst>
                                        <p:tav tm="0">
                                          <p:val>
                                            <p:strVal val="#ppt_w"/>
                                          </p:val>
                                        </p:tav>
                                        <p:tav tm="100000">
                                          <p:val>
                                            <p:strVal val="#ppt_w"/>
                                          </p:val>
                                        </p:tav>
                                      </p:tavLst>
                                    </p:anim>
                                    <p:anim calcmode="lin" valueType="num">
                                      <p:cBhvr>
                                        <p:cTn id="34" dur="500" fill="hold"/>
                                        <p:tgtEl>
                                          <p:spTgt spid="39939">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39939">
                                            <p:txEl>
                                              <p:pRg st="8" end="8"/>
                                            </p:txEl>
                                          </p:spTgt>
                                        </p:tgtEl>
                                        <p:attrNameLst>
                                          <p:attrName>style.visibility</p:attrName>
                                        </p:attrNameLst>
                                      </p:cBhvr>
                                      <p:to>
                                        <p:strVal val="visible"/>
                                      </p:to>
                                    </p:set>
                                    <p:anim calcmode="lin" valueType="num">
                                      <p:cBhvr>
                                        <p:cTn id="39" dur="500" fill="hold"/>
                                        <p:tgtEl>
                                          <p:spTgt spid="39939">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39939">
                                            <p:txEl>
                                              <p:pRg st="8" end="8"/>
                                            </p:txEl>
                                          </p:spTgt>
                                        </p:tgtEl>
                                        <p:attrNameLst>
                                          <p:attrName>ppt_y</p:attrName>
                                        </p:attrNameLst>
                                      </p:cBhvr>
                                      <p:tavLst>
                                        <p:tav tm="0">
                                          <p:val>
                                            <p:strVal val="#ppt_y-#ppt_h/2"/>
                                          </p:val>
                                        </p:tav>
                                        <p:tav tm="100000">
                                          <p:val>
                                            <p:strVal val="#ppt_y"/>
                                          </p:val>
                                        </p:tav>
                                      </p:tavLst>
                                    </p:anim>
                                    <p:anim calcmode="lin" valueType="num">
                                      <p:cBhvr>
                                        <p:cTn id="41" dur="500" fill="hold"/>
                                        <p:tgtEl>
                                          <p:spTgt spid="39939">
                                            <p:txEl>
                                              <p:pRg st="8" end="8"/>
                                            </p:txEl>
                                          </p:spTgt>
                                        </p:tgtEl>
                                        <p:attrNameLst>
                                          <p:attrName>ppt_w</p:attrName>
                                        </p:attrNameLst>
                                      </p:cBhvr>
                                      <p:tavLst>
                                        <p:tav tm="0">
                                          <p:val>
                                            <p:strVal val="#ppt_w"/>
                                          </p:val>
                                        </p:tav>
                                        <p:tav tm="100000">
                                          <p:val>
                                            <p:strVal val="#ppt_w"/>
                                          </p:val>
                                        </p:tav>
                                      </p:tavLst>
                                    </p:anim>
                                    <p:anim calcmode="lin" valueType="num">
                                      <p:cBhvr>
                                        <p:cTn id="42" dur="500" fill="hold"/>
                                        <p:tgtEl>
                                          <p:spTgt spid="39939">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39939">
                                            <p:txEl>
                                              <p:pRg st="10" end="10"/>
                                            </p:txEl>
                                          </p:spTgt>
                                        </p:tgtEl>
                                        <p:attrNameLst>
                                          <p:attrName>style.visibility</p:attrName>
                                        </p:attrNameLst>
                                      </p:cBhvr>
                                      <p:to>
                                        <p:strVal val="visible"/>
                                      </p:to>
                                    </p:set>
                                    <p:anim calcmode="lin" valueType="num">
                                      <p:cBhvr>
                                        <p:cTn id="47" dur="500" fill="hold"/>
                                        <p:tgtEl>
                                          <p:spTgt spid="39939">
                                            <p:txEl>
                                              <p:pRg st="10" end="10"/>
                                            </p:txEl>
                                          </p:spTgt>
                                        </p:tgtEl>
                                        <p:attrNameLst>
                                          <p:attrName>ppt_x</p:attrName>
                                        </p:attrNameLst>
                                      </p:cBhvr>
                                      <p:tavLst>
                                        <p:tav tm="0">
                                          <p:val>
                                            <p:strVal val="#ppt_x"/>
                                          </p:val>
                                        </p:tav>
                                        <p:tav tm="100000">
                                          <p:val>
                                            <p:strVal val="#ppt_x"/>
                                          </p:val>
                                        </p:tav>
                                      </p:tavLst>
                                    </p:anim>
                                    <p:anim calcmode="lin" valueType="num">
                                      <p:cBhvr>
                                        <p:cTn id="48" dur="500" fill="hold"/>
                                        <p:tgtEl>
                                          <p:spTgt spid="39939">
                                            <p:txEl>
                                              <p:pRg st="10" end="10"/>
                                            </p:txEl>
                                          </p:spTgt>
                                        </p:tgtEl>
                                        <p:attrNameLst>
                                          <p:attrName>ppt_y</p:attrName>
                                        </p:attrNameLst>
                                      </p:cBhvr>
                                      <p:tavLst>
                                        <p:tav tm="0">
                                          <p:val>
                                            <p:strVal val="#ppt_y-#ppt_h/2"/>
                                          </p:val>
                                        </p:tav>
                                        <p:tav tm="100000">
                                          <p:val>
                                            <p:strVal val="#ppt_y"/>
                                          </p:val>
                                        </p:tav>
                                      </p:tavLst>
                                    </p:anim>
                                    <p:anim calcmode="lin" valueType="num">
                                      <p:cBhvr>
                                        <p:cTn id="49" dur="500" fill="hold"/>
                                        <p:tgtEl>
                                          <p:spTgt spid="39939">
                                            <p:txEl>
                                              <p:pRg st="10" end="10"/>
                                            </p:txEl>
                                          </p:spTgt>
                                        </p:tgtEl>
                                        <p:attrNameLst>
                                          <p:attrName>ppt_w</p:attrName>
                                        </p:attrNameLst>
                                      </p:cBhvr>
                                      <p:tavLst>
                                        <p:tav tm="0">
                                          <p:val>
                                            <p:strVal val="#ppt_w"/>
                                          </p:val>
                                        </p:tav>
                                        <p:tav tm="100000">
                                          <p:val>
                                            <p:strVal val="#ppt_w"/>
                                          </p:val>
                                        </p:tav>
                                      </p:tavLst>
                                    </p:anim>
                                    <p:anim calcmode="lin" valueType="num">
                                      <p:cBhvr>
                                        <p:cTn id="50" dur="500" fill="hold"/>
                                        <p:tgtEl>
                                          <p:spTgt spid="39939">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39939">
                                            <p:txEl>
                                              <p:pRg st="12" end="12"/>
                                            </p:txEl>
                                          </p:spTgt>
                                        </p:tgtEl>
                                        <p:attrNameLst>
                                          <p:attrName>style.visibility</p:attrName>
                                        </p:attrNameLst>
                                      </p:cBhvr>
                                      <p:to>
                                        <p:strVal val="visible"/>
                                      </p:to>
                                    </p:set>
                                    <p:anim calcmode="lin" valueType="num">
                                      <p:cBhvr>
                                        <p:cTn id="55" dur="500" fill="hold"/>
                                        <p:tgtEl>
                                          <p:spTgt spid="39939">
                                            <p:txEl>
                                              <p:pRg st="12" end="12"/>
                                            </p:txEl>
                                          </p:spTgt>
                                        </p:tgtEl>
                                        <p:attrNameLst>
                                          <p:attrName>ppt_x</p:attrName>
                                        </p:attrNameLst>
                                      </p:cBhvr>
                                      <p:tavLst>
                                        <p:tav tm="0">
                                          <p:val>
                                            <p:strVal val="#ppt_x"/>
                                          </p:val>
                                        </p:tav>
                                        <p:tav tm="100000">
                                          <p:val>
                                            <p:strVal val="#ppt_x"/>
                                          </p:val>
                                        </p:tav>
                                      </p:tavLst>
                                    </p:anim>
                                    <p:anim calcmode="lin" valueType="num">
                                      <p:cBhvr>
                                        <p:cTn id="56" dur="500" fill="hold"/>
                                        <p:tgtEl>
                                          <p:spTgt spid="39939">
                                            <p:txEl>
                                              <p:pRg st="12" end="12"/>
                                            </p:txEl>
                                          </p:spTgt>
                                        </p:tgtEl>
                                        <p:attrNameLst>
                                          <p:attrName>ppt_y</p:attrName>
                                        </p:attrNameLst>
                                      </p:cBhvr>
                                      <p:tavLst>
                                        <p:tav tm="0">
                                          <p:val>
                                            <p:strVal val="#ppt_y-#ppt_h/2"/>
                                          </p:val>
                                        </p:tav>
                                        <p:tav tm="100000">
                                          <p:val>
                                            <p:strVal val="#ppt_y"/>
                                          </p:val>
                                        </p:tav>
                                      </p:tavLst>
                                    </p:anim>
                                    <p:anim calcmode="lin" valueType="num">
                                      <p:cBhvr>
                                        <p:cTn id="57" dur="500" fill="hold"/>
                                        <p:tgtEl>
                                          <p:spTgt spid="39939">
                                            <p:txEl>
                                              <p:pRg st="12" end="12"/>
                                            </p:txEl>
                                          </p:spTgt>
                                        </p:tgtEl>
                                        <p:attrNameLst>
                                          <p:attrName>ppt_w</p:attrName>
                                        </p:attrNameLst>
                                      </p:cBhvr>
                                      <p:tavLst>
                                        <p:tav tm="0">
                                          <p:val>
                                            <p:strVal val="#ppt_w"/>
                                          </p:val>
                                        </p:tav>
                                        <p:tav tm="100000">
                                          <p:val>
                                            <p:strVal val="#ppt_w"/>
                                          </p:val>
                                        </p:tav>
                                      </p:tavLst>
                                    </p:anim>
                                    <p:anim calcmode="lin" valueType="num">
                                      <p:cBhvr>
                                        <p:cTn id="58" dur="500" fill="hold"/>
                                        <p:tgtEl>
                                          <p:spTgt spid="39939">
                                            <p:txEl>
                                              <p:pRg st="12" end="1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idx="4294967295"/>
          </p:nvPr>
        </p:nvSpPr>
        <p:spPr>
          <a:xfrm>
            <a:off x="0" y="304800"/>
            <a:ext cx="9144000" cy="1143000"/>
          </a:xfrm>
        </p:spPr>
        <p:txBody>
          <a:bodyPr>
            <a:normAutofit fontScale="90000"/>
          </a:bodyPr>
          <a:lstStyle/>
          <a:p>
            <a:pPr algn="ctr"/>
            <a:r>
              <a:rPr lang="en-US" altLang="en-US" sz="5400" b="1" dirty="0">
                <a:solidFill>
                  <a:schemeClr val="tx1"/>
                </a:solidFill>
              </a:rPr>
              <a:t>     The Morgan Lens</a:t>
            </a:r>
            <a:r>
              <a:rPr lang="en-US" altLang="en-US" sz="4000" b="1" baseline="30000" dirty="0">
                <a:solidFill>
                  <a:schemeClr val="tx1"/>
                </a:solidFill>
              </a:rPr>
              <a:t>®</a:t>
            </a:r>
            <a:br>
              <a:rPr lang="en-US" altLang="en-US" dirty="0">
                <a:solidFill>
                  <a:schemeClr val="tx1"/>
                </a:solidFill>
              </a:rPr>
            </a:br>
            <a:r>
              <a:rPr lang="en-US" altLang="en-US" dirty="0">
                <a:solidFill>
                  <a:schemeClr val="tx1"/>
                </a:solidFill>
              </a:rPr>
              <a:t>     </a:t>
            </a:r>
            <a:r>
              <a:rPr lang="en-US" altLang="en-US" sz="2800" b="1" i="1" dirty="0">
                <a:solidFill>
                  <a:schemeClr val="tx1"/>
                </a:solidFill>
                <a:latin typeface="Arial" panose="020B0604020202020204" pitchFamily="34" charset="0"/>
                <a:cs typeface="Arial" panose="020B0604020202020204" pitchFamily="34" charset="0"/>
              </a:rPr>
              <a:t>The World’s Leading Method of Ocular Irrigation</a:t>
            </a:r>
            <a:endParaRPr lang="en-US" altLang="en-US" b="1" dirty="0">
              <a:solidFill>
                <a:schemeClr val="tx1"/>
              </a:solidFill>
              <a:latin typeface="Arial" panose="020B0604020202020204" pitchFamily="34" charset="0"/>
              <a:cs typeface="Arial" panose="020B0604020202020204" pitchFamily="34" charset="0"/>
            </a:endParaRPr>
          </a:p>
        </p:txBody>
      </p:sp>
      <p:sp>
        <p:nvSpPr>
          <p:cNvPr id="18435" name="Rectangle 1030"/>
          <p:cNvSpPr>
            <a:spLocks noGrp="1" noChangeArrowheads="1"/>
          </p:cNvSpPr>
          <p:nvPr>
            <p:ph type="body" idx="4294967295"/>
          </p:nvPr>
        </p:nvSpPr>
        <p:spPr>
          <a:xfrm>
            <a:off x="228600" y="1981200"/>
            <a:ext cx="5181600" cy="4038600"/>
          </a:xfrm>
        </p:spPr>
        <p:txBody>
          <a:bodyPr>
            <a:normAutofit lnSpcReduction="10000"/>
          </a:bodyPr>
          <a:lstStyle/>
          <a:p>
            <a:pPr marL="0" indent="0">
              <a:buNone/>
            </a:pPr>
            <a:r>
              <a:rPr lang="en-US" altLang="en-US" sz="2400" b="1" dirty="0">
                <a:effectLst>
                  <a:outerShdw blurRad="50800" dist="50800" dir="5400000" algn="ctr" rotWithShape="0">
                    <a:schemeClr val="bg1">
                      <a:alpha val="97000"/>
                    </a:schemeClr>
                  </a:outerShdw>
                </a:effectLst>
                <a:latin typeface="Arial" panose="020B0604020202020204" pitchFamily="34" charset="0"/>
                <a:cs typeface="Arial" panose="020B0604020202020204" pitchFamily="34" charset="0"/>
              </a:rPr>
              <a:t>Fast, effective, easy to use                    ocular irrigation</a:t>
            </a:r>
          </a:p>
          <a:p>
            <a:endParaRPr lang="en-US" altLang="en-US" sz="2400" b="1" dirty="0">
              <a:latin typeface="Arial" panose="020B0604020202020204" pitchFamily="34" charset="0"/>
              <a:cs typeface="Arial" panose="020B0604020202020204" pitchFamily="34" charset="0"/>
            </a:endParaRPr>
          </a:p>
          <a:p>
            <a:pPr marL="0" indent="0">
              <a:buNone/>
            </a:pPr>
            <a:r>
              <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Frees medical personnel to treat other injuries</a:t>
            </a:r>
          </a:p>
          <a:p>
            <a:endPar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Developed by a practicing ophthalmologist</a:t>
            </a:r>
          </a:p>
          <a:p>
            <a:endPar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Used in over 90% of U.S. emergency departments</a:t>
            </a:r>
            <a:endPar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endParaRPr lang="en-US" altLang="en-US" sz="2400" dirty="0">
              <a:latin typeface="Arial" panose="020B0604020202020204" pitchFamily="34" charset="0"/>
            </a:endParaRPr>
          </a:p>
          <a:p>
            <a:endParaRPr lang="en-US" altLang="en-US" sz="2400" dirty="0">
              <a:latin typeface="Arial" panose="020B0604020202020204" pitchFamily="34" charset="0"/>
            </a:endParaRPr>
          </a:p>
          <a:p>
            <a:endParaRPr lang="en-US" altLang="en-US" sz="2400" dirty="0">
              <a:latin typeface="Arial" panose="020B0604020202020204" pitchFamily="34" charset="0"/>
            </a:endParaRPr>
          </a:p>
          <a:p>
            <a:endParaRPr lang="en-US" altLang="en-US" sz="2400" dirty="0">
              <a:latin typeface="Arial" panose="020B0604020202020204" pitchFamily="34" charset="0"/>
            </a:endParaRPr>
          </a:p>
          <a:p>
            <a:endParaRPr lang="en-US" altLang="en-US" dirty="0"/>
          </a:p>
        </p:txBody>
      </p:sp>
      <p:pic>
        <p:nvPicPr>
          <p:cNvPr id="1843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562600" y="3278092"/>
            <a:ext cx="2572544" cy="1597025"/>
          </a:xfrm>
          <a:prstGeom prst="rect">
            <a:avLst/>
          </a:prstGeom>
          <a:noFill/>
          <a:ln>
            <a:noFill/>
          </a:ln>
          <a:effectLst>
            <a:softEdge rad="76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80457"/>
            <a:ext cx="2496344" cy="1647825"/>
          </a:xfrm>
          <a:prstGeom prst="rect">
            <a:avLst/>
          </a:prstGeom>
          <a:noFill/>
          <a:ln>
            <a:noFill/>
          </a:ln>
          <a:effectLst>
            <a:outerShdw blurRad="812800" dist="622300" dir="5400000" algn="ctr" rotWithShape="0">
              <a:schemeClr val="tx1">
                <a:alpha val="43000"/>
              </a:schemeClr>
            </a:outerShdw>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562600" y="5031854"/>
            <a:ext cx="2572544" cy="1742008"/>
          </a:xfrm>
          <a:prstGeom prst="rect">
            <a:avLst/>
          </a:prstGeom>
          <a:noFill/>
          <a:ln>
            <a:noFill/>
          </a:ln>
          <a:effectLst>
            <a:outerShdw blurRad="685800" dist="495300" dir="10620000" algn="tl" rotWithShape="0">
              <a:schemeClr val="tx1">
                <a:alpha val="12000"/>
              </a:schemeClr>
            </a:outerShdw>
            <a:softEdge rad="76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04800" y="0"/>
            <a:ext cx="8229600" cy="1600200"/>
          </a:xfrm>
        </p:spPr>
        <p:txBody>
          <a:bodyPr>
            <a:normAutofit/>
          </a:bodyPr>
          <a:lstStyle/>
          <a:p>
            <a:r>
              <a:rPr lang="en-US" altLang="en-US" sz="4000" b="1" i="1" dirty="0">
                <a:solidFill>
                  <a:schemeClr val="tx1"/>
                </a:solidFill>
                <a:latin typeface="Arial" panose="020B0604020202020204" pitchFamily="34" charset="0"/>
                <a:cs typeface="Arial" panose="020B0604020202020204" pitchFamily="34" charset="0"/>
              </a:rPr>
              <a:t>Issues with Alternative Methods</a:t>
            </a:r>
          </a:p>
        </p:txBody>
      </p:sp>
      <p:sp>
        <p:nvSpPr>
          <p:cNvPr id="39939" name="Rectangle 3"/>
          <p:cNvSpPr>
            <a:spLocks noGrp="1" noChangeArrowheads="1"/>
          </p:cNvSpPr>
          <p:nvPr>
            <p:ph idx="1"/>
          </p:nvPr>
        </p:nvSpPr>
        <p:spPr>
          <a:xfrm>
            <a:off x="304800" y="1371600"/>
            <a:ext cx="8382000" cy="5334000"/>
          </a:xfrm>
        </p:spPr>
        <p:txBody>
          <a:bodyPr>
            <a:normAutofit fontScale="92500" lnSpcReduction="20000"/>
          </a:bodyPr>
          <a:lstStyle/>
          <a:p>
            <a:pPr marL="0" indent="0">
              <a:buNone/>
            </a:pPr>
            <a:r>
              <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The eyes must be manually held open or the patient has to blink repeatedly for the fluid to reach the cornea </a:t>
            </a:r>
          </a:p>
          <a:p>
            <a:pPr marL="0" indent="0">
              <a:buNone/>
            </a:pPr>
            <a:endPar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Keeping the eyes open may be extremely painful  </a:t>
            </a:r>
          </a:p>
          <a:p>
            <a:pPr marL="0" indent="0">
              <a:buNone/>
            </a:pPr>
            <a:endPar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Fluid will take the “path of least resistance” and simply flow off the surface rather than flushing the </a:t>
            </a:r>
            <a:r>
              <a:rPr lang="en-US" altLang="en-US" sz="2400" b="1" dirty="0" err="1">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fornices</a:t>
            </a:r>
            <a:endPar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endPar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Locating components and assembly may be required</a:t>
            </a:r>
          </a:p>
          <a:p>
            <a:pPr marL="0" indent="0">
              <a:buNone/>
            </a:pPr>
            <a:endPar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Retracted eyelids may have pockets that can trap chemicals </a:t>
            </a:r>
          </a:p>
          <a:p>
            <a:pPr marL="0" indent="0">
              <a:buNone/>
            </a:pPr>
            <a:endPar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Continual contact with burned skin around the eye may be necessary to keep the eye open</a:t>
            </a:r>
            <a:endPar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endPar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Full-time attention is required for the irrigation process  </a:t>
            </a:r>
          </a:p>
          <a:p>
            <a:endParaRPr lang="en-US" altLang="en-US" dirty="0">
              <a:latin typeface="Arial" panose="020B0604020202020204" pitchFamily="34" charset="0"/>
              <a:cs typeface="Arial" panose="020B0604020202020204" pitchFamily="34" charset="0"/>
            </a:endParaRPr>
          </a:p>
          <a:p>
            <a:endParaRPr lang="en-US"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9939">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39939">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399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 calcmode="lin" valueType="num">
                                      <p:cBhvr>
                                        <p:cTn id="15"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9939">
                                            <p:txEl>
                                              <p:pRg st="2" end="2"/>
                                            </p:txEl>
                                          </p:spTgt>
                                        </p:tgtEl>
                                        <p:attrNameLst>
                                          <p:attrName>ppt_y</p:attrName>
                                        </p:attrNameLst>
                                      </p:cBhvr>
                                      <p:tavLst>
                                        <p:tav tm="0">
                                          <p:val>
                                            <p:strVal val="#ppt_y-#ppt_h/2"/>
                                          </p:val>
                                        </p:tav>
                                        <p:tav tm="100000">
                                          <p:val>
                                            <p:strVal val="#ppt_y"/>
                                          </p:val>
                                        </p:tav>
                                      </p:tavLst>
                                    </p:anim>
                                    <p:anim calcmode="lin" valueType="num">
                                      <p:cBhvr>
                                        <p:cTn id="17" dur="500" fill="hold"/>
                                        <p:tgtEl>
                                          <p:spTgt spid="39939">
                                            <p:txEl>
                                              <p:pRg st="2" end="2"/>
                                            </p:txEl>
                                          </p:spTgt>
                                        </p:tgtEl>
                                        <p:attrNameLst>
                                          <p:attrName>ppt_w</p:attrName>
                                        </p:attrNameLst>
                                      </p:cBhvr>
                                      <p:tavLst>
                                        <p:tav tm="0">
                                          <p:val>
                                            <p:strVal val="#ppt_w"/>
                                          </p:val>
                                        </p:tav>
                                        <p:tav tm="100000">
                                          <p:val>
                                            <p:strVal val="#ppt_w"/>
                                          </p:val>
                                        </p:tav>
                                      </p:tavLst>
                                    </p:anim>
                                    <p:anim calcmode="lin" valueType="num">
                                      <p:cBhvr>
                                        <p:cTn id="18" dur="500" fill="hold"/>
                                        <p:tgtEl>
                                          <p:spTgt spid="399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anim calcmode="lin" valueType="num">
                                      <p:cBhvr>
                                        <p:cTn id="23"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39939">
                                            <p:txEl>
                                              <p:pRg st="4" end="4"/>
                                            </p:txEl>
                                          </p:spTgt>
                                        </p:tgtEl>
                                        <p:attrNameLst>
                                          <p:attrName>ppt_y</p:attrName>
                                        </p:attrNameLst>
                                      </p:cBhvr>
                                      <p:tavLst>
                                        <p:tav tm="0">
                                          <p:val>
                                            <p:strVal val="#ppt_y-#ppt_h/2"/>
                                          </p:val>
                                        </p:tav>
                                        <p:tav tm="100000">
                                          <p:val>
                                            <p:strVal val="#ppt_y"/>
                                          </p:val>
                                        </p:tav>
                                      </p:tavLst>
                                    </p:anim>
                                    <p:anim calcmode="lin" valueType="num">
                                      <p:cBhvr>
                                        <p:cTn id="25" dur="500" fill="hold"/>
                                        <p:tgtEl>
                                          <p:spTgt spid="39939">
                                            <p:txEl>
                                              <p:pRg st="4" end="4"/>
                                            </p:txEl>
                                          </p:spTgt>
                                        </p:tgtEl>
                                        <p:attrNameLst>
                                          <p:attrName>ppt_w</p:attrName>
                                        </p:attrNameLst>
                                      </p:cBhvr>
                                      <p:tavLst>
                                        <p:tav tm="0">
                                          <p:val>
                                            <p:strVal val="#ppt_w"/>
                                          </p:val>
                                        </p:tav>
                                        <p:tav tm="100000">
                                          <p:val>
                                            <p:strVal val="#ppt_w"/>
                                          </p:val>
                                        </p:tav>
                                      </p:tavLst>
                                    </p:anim>
                                    <p:anim calcmode="lin" valueType="num">
                                      <p:cBhvr>
                                        <p:cTn id="26" dur="500" fill="hold"/>
                                        <p:tgtEl>
                                          <p:spTgt spid="3993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39939">
                                            <p:txEl>
                                              <p:pRg st="6" end="6"/>
                                            </p:txEl>
                                          </p:spTgt>
                                        </p:tgtEl>
                                        <p:attrNameLst>
                                          <p:attrName>style.visibility</p:attrName>
                                        </p:attrNameLst>
                                      </p:cBhvr>
                                      <p:to>
                                        <p:strVal val="visible"/>
                                      </p:to>
                                    </p:set>
                                    <p:anim calcmode="lin" valueType="num">
                                      <p:cBhvr>
                                        <p:cTn id="31" dur="5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p:cTn id="32" dur="500" fill="hold"/>
                                        <p:tgtEl>
                                          <p:spTgt spid="39939">
                                            <p:txEl>
                                              <p:pRg st="6" end="6"/>
                                            </p:txEl>
                                          </p:spTgt>
                                        </p:tgtEl>
                                        <p:attrNameLst>
                                          <p:attrName>ppt_y</p:attrName>
                                        </p:attrNameLst>
                                      </p:cBhvr>
                                      <p:tavLst>
                                        <p:tav tm="0">
                                          <p:val>
                                            <p:strVal val="#ppt_y-#ppt_h/2"/>
                                          </p:val>
                                        </p:tav>
                                        <p:tav tm="100000">
                                          <p:val>
                                            <p:strVal val="#ppt_y"/>
                                          </p:val>
                                        </p:tav>
                                      </p:tavLst>
                                    </p:anim>
                                    <p:anim calcmode="lin" valueType="num">
                                      <p:cBhvr>
                                        <p:cTn id="33" dur="500" fill="hold"/>
                                        <p:tgtEl>
                                          <p:spTgt spid="39939">
                                            <p:txEl>
                                              <p:pRg st="6" end="6"/>
                                            </p:txEl>
                                          </p:spTgt>
                                        </p:tgtEl>
                                        <p:attrNameLst>
                                          <p:attrName>ppt_w</p:attrName>
                                        </p:attrNameLst>
                                      </p:cBhvr>
                                      <p:tavLst>
                                        <p:tav tm="0">
                                          <p:val>
                                            <p:strVal val="#ppt_w"/>
                                          </p:val>
                                        </p:tav>
                                        <p:tav tm="100000">
                                          <p:val>
                                            <p:strVal val="#ppt_w"/>
                                          </p:val>
                                        </p:tav>
                                      </p:tavLst>
                                    </p:anim>
                                    <p:anim calcmode="lin" valueType="num">
                                      <p:cBhvr>
                                        <p:cTn id="34" dur="500" fill="hold"/>
                                        <p:tgtEl>
                                          <p:spTgt spid="39939">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39939">
                                            <p:txEl>
                                              <p:pRg st="8" end="8"/>
                                            </p:txEl>
                                          </p:spTgt>
                                        </p:tgtEl>
                                        <p:attrNameLst>
                                          <p:attrName>style.visibility</p:attrName>
                                        </p:attrNameLst>
                                      </p:cBhvr>
                                      <p:to>
                                        <p:strVal val="visible"/>
                                      </p:to>
                                    </p:set>
                                    <p:anim calcmode="lin" valueType="num">
                                      <p:cBhvr>
                                        <p:cTn id="39" dur="500" fill="hold"/>
                                        <p:tgtEl>
                                          <p:spTgt spid="39939">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39939">
                                            <p:txEl>
                                              <p:pRg st="8" end="8"/>
                                            </p:txEl>
                                          </p:spTgt>
                                        </p:tgtEl>
                                        <p:attrNameLst>
                                          <p:attrName>ppt_y</p:attrName>
                                        </p:attrNameLst>
                                      </p:cBhvr>
                                      <p:tavLst>
                                        <p:tav tm="0">
                                          <p:val>
                                            <p:strVal val="#ppt_y-#ppt_h/2"/>
                                          </p:val>
                                        </p:tav>
                                        <p:tav tm="100000">
                                          <p:val>
                                            <p:strVal val="#ppt_y"/>
                                          </p:val>
                                        </p:tav>
                                      </p:tavLst>
                                    </p:anim>
                                    <p:anim calcmode="lin" valueType="num">
                                      <p:cBhvr>
                                        <p:cTn id="41" dur="500" fill="hold"/>
                                        <p:tgtEl>
                                          <p:spTgt spid="39939">
                                            <p:txEl>
                                              <p:pRg st="8" end="8"/>
                                            </p:txEl>
                                          </p:spTgt>
                                        </p:tgtEl>
                                        <p:attrNameLst>
                                          <p:attrName>ppt_w</p:attrName>
                                        </p:attrNameLst>
                                      </p:cBhvr>
                                      <p:tavLst>
                                        <p:tav tm="0">
                                          <p:val>
                                            <p:strVal val="#ppt_w"/>
                                          </p:val>
                                        </p:tav>
                                        <p:tav tm="100000">
                                          <p:val>
                                            <p:strVal val="#ppt_w"/>
                                          </p:val>
                                        </p:tav>
                                      </p:tavLst>
                                    </p:anim>
                                    <p:anim calcmode="lin" valueType="num">
                                      <p:cBhvr>
                                        <p:cTn id="42" dur="500" fill="hold"/>
                                        <p:tgtEl>
                                          <p:spTgt spid="39939">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39939">
                                            <p:txEl>
                                              <p:pRg st="10" end="10"/>
                                            </p:txEl>
                                          </p:spTgt>
                                        </p:tgtEl>
                                        <p:attrNameLst>
                                          <p:attrName>style.visibility</p:attrName>
                                        </p:attrNameLst>
                                      </p:cBhvr>
                                      <p:to>
                                        <p:strVal val="visible"/>
                                      </p:to>
                                    </p:set>
                                    <p:anim calcmode="lin" valueType="num">
                                      <p:cBhvr>
                                        <p:cTn id="47" dur="500" fill="hold"/>
                                        <p:tgtEl>
                                          <p:spTgt spid="39939">
                                            <p:txEl>
                                              <p:pRg st="10" end="10"/>
                                            </p:txEl>
                                          </p:spTgt>
                                        </p:tgtEl>
                                        <p:attrNameLst>
                                          <p:attrName>ppt_x</p:attrName>
                                        </p:attrNameLst>
                                      </p:cBhvr>
                                      <p:tavLst>
                                        <p:tav tm="0">
                                          <p:val>
                                            <p:strVal val="#ppt_x"/>
                                          </p:val>
                                        </p:tav>
                                        <p:tav tm="100000">
                                          <p:val>
                                            <p:strVal val="#ppt_x"/>
                                          </p:val>
                                        </p:tav>
                                      </p:tavLst>
                                    </p:anim>
                                    <p:anim calcmode="lin" valueType="num">
                                      <p:cBhvr>
                                        <p:cTn id="48" dur="500" fill="hold"/>
                                        <p:tgtEl>
                                          <p:spTgt spid="39939">
                                            <p:txEl>
                                              <p:pRg st="10" end="10"/>
                                            </p:txEl>
                                          </p:spTgt>
                                        </p:tgtEl>
                                        <p:attrNameLst>
                                          <p:attrName>ppt_y</p:attrName>
                                        </p:attrNameLst>
                                      </p:cBhvr>
                                      <p:tavLst>
                                        <p:tav tm="0">
                                          <p:val>
                                            <p:strVal val="#ppt_y-#ppt_h/2"/>
                                          </p:val>
                                        </p:tav>
                                        <p:tav tm="100000">
                                          <p:val>
                                            <p:strVal val="#ppt_y"/>
                                          </p:val>
                                        </p:tav>
                                      </p:tavLst>
                                    </p:anim>
                                    <p:anim calcmode="lin" valueType="num">
                                      <p:cBhvr>
                                        <p:cTn id="49" dur="500" fill="hold"/>
                                        <p:tgtEl>
                                          <p:spTgt spid="39939">
                                            <p:txEl>
                                              <p:pRg st="10" end="10"/>
                                            </p:txEl>
                                          </p:spTgt>
                                        </p:tgtEl>
                                        <p:attrNameLst>
                                          <p:attrName>ppt_w</p:attrName>
                                        </p:attrNameLst>
                                      </p:cBhvr>
                                      <p:tavLst>
                                        <p:tav tm="0">
                                          <p:val>
                                            <p:strVal val="#ppt_w"/>
                                          </p:val>
                                        </p:tav>
                                        <p:tav tm="100000">
                                          <p:val>
                                            <p:strVal val="#ppt_w"/>
                                          </p:val>
                                        </p:tav>
                                      </p:tavLst>
                                    </p:anim>
                                    <p:anim calcmode="lin" valueType="num">
                                      <p:cBhvr>
                                        <p:cTn id="50" dur="500" fill="hold"/>
                                        <p:tgtEl>
                                          <p:spTgt spid="39939">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39939">
                                            <p:txEl>
                                              <p:pRg st="12" end="12"/>
                                            </p:txEl>
                                          </p:spTgt>
                                        </p:tgtEl>
                                        <p:attrNameLst>
                                          <p:attrName>style.visibility</p:attrName>
                                        </p:attrNameLst>
                                      </p:cBhvr>
                                      <p:to>
                                        <p:strVal val="visible"/>
                                      </p:to>
                                    </p:set>
                                    <p:anim calcmode="lin" valueType="num">
                                      <p:cBhvr>
                                        <p:cTn id="55" dur="500" fill="hold"/>
                                        <p:tgtEl>
                                          <p:spTgt spid="39939">
                                            <p:txEl>
                                              <p:pRg st="12" end="12"/>
                                            </p:txEl>
                                          </p:spTgt>
                                        </p:tgtEl>
                                        <p:attrNameLst>
                                          <p:attrName>ppt_x</p:attrName>
                                        </p:attrNameLst>
                                      </p:cBhvr>
                                      <p:tavLst>
                                        <p:tav tm="0">
                                          <p:val>
                                            <p:strVal val="#ppt_x"/>
                                          </p:val>
                                        </p:tav>
                                        <p:tav tm="100000">
                                          <p:val>
                                            <p:strVal val="#ppt_x"/>
                                          </p:val>
                                        </p:tav>
                                      </p:tavLst>
                                    </p:anim>
                                    <p:anim calcmode="lin" valueType="num">
                                      <p:cBhvr>
                                        <p:cTn id="56" dur="500" fill="hold"/>
                                        <p:tgtEl>
                                          <p:spTgt spid="39939">
                                            <p:txEl>
                                              <p:pRg st="12" end="12"/>
                                            </p:txEl>
                                          </p:spTgt>
                                        </p:tgtEl>
                                        <p:attrNameLst>
                                          <p:attrName>ppt_y</p:attrName>
                                        </p:attrNameLst>
                                      </p:cBhvr>
                                      <p:tavLst>
                                        <p:tav tm="0">
                                          <p:val>
                                            <p:strVal val="#ppt_y-#ppt_h/2"/>
                                          </p:val>
                                        </p:tav>
                                        <p:tav tm="100000">
                                          <p:val>
                                            <p:strVal val="#ppt_y"/>
                                          </p:val>
                                        </p:tav>
                                      </p:tavLst>
                                    </p:anim>
                                    <p:anim calcmode="lin" valueType="num">
                                      <p:cBhvr>
                                        <p:cTn id="57" dur="500" fill="hold"/>
                                        <p:tgtEl>
                                          <p:spTgt spid="39939">
                                            <p:txEl>
                                              <p:pRg st="12" end="12"/>
                                            </p:txEl>
                                          </p:spTgt>
                                        </p:tgtEl>
                                        <p:attrNameLst>
                                          <p:attrName>ppt_w</p:attrName>
                                        </p:attrNameLst>
                                      </p:cBhvr>
                                      <p:tavLst>
                                        <p:tav tm="0">
                                          <p:val>
                                            <p:strVal val="#ppt_w"/>
                                          </p:val>
                                        </p:tav>
                                        <p:tav tm="100000">
                                          <p:val>
                                            <p:strVal val="#ppt_w"/>
                                          </p:val>
                                        </p:tav>
                                      </p:tavLst>
                                    </p:anim>
                                    <p:anim calcmode="lin" valueType="num">
                                      <p:cBhvr>
                                        <p:cTn id="58" dur="500" fill="hold"/>
                                        <p:tgtEl>
                                          <p:spTgt spid="39939">
                                            <p:txEl>
                                              <p:pRg st="12" end="1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81000"/>
            <a:ext cx="8458200" cy="838200"/>
          </a:xfrm>
        </p:spPr>
        <p:txBody>
          <a:bodyPr/>
          <a:lstStyle/>
          <a:p>
            <a:pPr algn="ctr"/>
            <a:r>
              <a:rPr lang="en-US" altLang="en-US" b="1" i="1" dirty="0">
                <a:solidFill>
                  <a:schemeClr val="tx1"/>
                </a:solidFill>
                <a:latin typeface="Arial" panose="020B0604020202020204" pitchFamily="34" charset="0"/>
                <a:cs typeface="Arial" panose="020B0604020202020204" pitchFamily="34" charset="0"/>
              </a:rPr>
              <a:t>Summary</a:t>
            </a:r>
            <a:endParaRPr lang="en-US" altLang="en-US" b="1" dirty="0">
              <a:solidFill>
                <a:schemeClr val="tx1"/>
              </a:solidFill>
              <a:latin typeface="Arial" panose="020B0604020202020204" pitchFamily="34" charset="0"/>
              <a:cs typeface="Arial" panose="020B0604020202020204" pitchFamily="34" charset="0"/>
            </a:endParaRPr>
          </a:p>
        </p:txBody>
      </p:sp>
      <p:sp>
        <p:nvSpPr>
          <p:cNvPr id="53251" name="Rectangle 3"/>
          <p:cNvSpPr>
            <a:spLocks noGrp="1" noChangeArrowheads="1"/>
          </p:cNvSpPr>
          <p:nvPr>
            <p:ph idx="1"/>
          </p:nvPr>
        </p:nvSpPr>
        <p:spPr>
          <a:xfrm>
            <a:off x="685800" y="1371600"/>
            <a:ext cx="7924800" cy="5257800"/>
          </a:xfrm>
        </p:spPr>
        <p:txBody>
          <a:bodyPr>
            <a:normAutofit fontScale="92500" lnSpcReduction="20000"/>
          </a:bodyPr>
          <a:lstStyle/>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Burns are among the most urgent of ocular emergencies</a:t>
            </a:r>
          </a:p>
          <a:p>
            <a:endPar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800"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Copious</a:t>
            </a: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irrigation must be started quickly (at scene of accident if possible)</a:t>
            </a:r>
          </a:p>
          <a:p>
            <a:endPar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All surfaces of the eye (cornea, sclera, cul-de-sac, and inner eyelid) must be flushed thoroughly</a:t>
            </a:r>
          </a:p>
          <a:p>
            <a:endPar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Irrigation should be continued until pH of eye returns to normal (alkali burns may require hours of continuous irrigation; severe infections may require irrigation for hours or even days)*</a:t>
            </a:r>
          </a:p>
          <a:p>
            <a:pPr>
              <a:buFontTx/>
              <a:buNone/>
            </a:pPr>
            <a:endParaRPr lang="en-US" altLang="en-US" sz="1800" b="1" dirty="0">
              <a:solidFill>
                <a:srgbClr val="FFC000"/>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a:buFontTx/>
              <a:buNone/>
            </a:pPr>
            <a:r>
              <a:rPr lang="en-US" altLang="en-US" sz="16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*See MORGAN LENS USES CHART available at morganlens.com</a:t>
            </a: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410200" y="76200"/>
            <a:ext cx="3733800" cy="1762252"/>
          </a:xfrm>
        </p:spPr>
        <p:txBody>
          <a:bodyPr>
            <a:normAutofit/>
          </a:bodyPr>
          <a:lstStyle/>
          <a:p>
            <a:r>
              <a:rPr lang="en-US" altLang="en-US" sz="2800" b="1" i="1" dirty="0">
                <a:solidFill>
                  <a:schemeClr val="tx1"/>
                </a:solidFill>
              </a:rPr>
              <a:t>The World’s Leader in Ocular Irrigation</a:t>
            </a:r>
            <a:endParaRPr lang="en-US" altLang="en-US" b="1" dirty="0">
              <a:solidFill>
                <a:schemeClr val="tx1"/>
              </a:solidFill>
            </a:endParaRPr>
          </a:p>
        </p:txBody>
      </p:sp>
      <p:sp>
        <p:nvSpPr>
          <p:cNvPr id="55299" name="Rectangle 3"/>
          <p:cNvSpPr>
            <a:spLocks noGrp="1" noChangeArrowheads="1"/>
          </p:cNvSpPr>
          <p:nvPr>
            <p:ph type="body" sz="half" idx="1"/>
          </p:nvPr>
        </p:nvSpPr>
        <p:spPr>
          <a:xfrm>
            <a:off x="381000" y="1457325"/>
            <a:ext cx="8534400" cy="4648200"/>
          </a:xfrm>
        </p:spPr>
        <p:txBody>
          <a:bodyPr>
            <a:normAutofit fontScale="92500" lnSpcReduction="20000"/>
          </a:bodyPr>
          <a:lstStyle/>
          <a:p>
            <a:pPr>
              <a:defRPr/>
            </a:pPr>
            <a:endParaRPr lang="en-US" altLang="en-US" sz="900" dirty="0">
              <a:latin typeface="Arial" panose="020B0604020202020204" pitchFamily="34" charset="0"/>
              <a:cs typeface="Arial" panose="020B0604020202020204" pitchFamily="34" charset="0"/>
            </a:endParaRPr>
          </a:p>
          <a:p>
            <a:pPr>
              <a:defRPr/>
            </a:pPr>
            <a:endParaRPr lang="en-US" altLang="en-US" sz="900" dirty="0">
              <a:latin typeface="Arial" panose="020B0604020202020204" pitchFamily="34" charset="0"/>
              <a:cs typeface="Arial" panose="020B0604020202020204" pitchFamily="34" charset="0"/>
            </a:endParaRPr>
          </a:p>
          <a:p>
            <a:pPr marL="0" indent="0">
              <a:buFontTx/>
              <a:buNone/>
              <a:defRPr/>
            </a:pPr>
            <a:r>
              <a:rPr lang="en-US" altLang="en-US" sz="2600"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For more information, or to order the Morgan Lens, contact:</a:t>
            </a:r>
          </a:p>
          <a:p>
            <a:pPr>
              <a:defRPr/>
            </a:pPr>
            <a:endParaRPr lang="en-US" altLang="en-US" sz="9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a:buFontTx/>
              <a:buNone/>
              <a:defRPr/>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MorTan, Inc.</a:t>
            </a:r>
          </a:p>
          <a:p>
            <a:pPr>
              <a:buFontTx/>
              <a:buNone/>
              <a:defRPr/>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P.O. Box 8719</a:t>
            </a:r>
          </a:p>
          <a:p>
            <a:pPr>
              <a:buFontTx/>
              <a:buNone/>
              <a:defRPr/>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Missoula, MT  59807  USA</a:t>
            </a:r>
          </a:p>
          <a:p>
            <a:pPr>
              <a:buFontTx/>
              <a:buNone/>
              <a:defRPr/>
            </a:pPr>
            <a:endParaRPr lang="en-US" altLang="en-US" sz="12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a:buFontTx/>
              <a:buNone/>
              <a:defRPr/>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Phone: 1-800-423-8659</a:t>
            </a:r>
          </a:p>
          <a:p>
            <a:pPr>
              <a:buFontTx/>
              <a:buNone/>
              <a:defRPr/>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or (406) 728-2522	  </a:t>
            </a:r>
          </a:p>
          <a:p>
            <a:pPr>
              <a:buFontTx/>
              <a:buNone/>
              <a:defRPr/>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Fax:     (406) 728-9332                        </a:t>
            </a:r>
          </a:p>
          <a:p>
            <a:pPr>
              <a:buFontTx/>
              <a:buNone/>
              <a:defRPr/>
            </a:pPr>
            <a:endParaRPr lang="en-US" altLang="en-US" sz="1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a:buFontTx/>
              <a:buNone/>
              <a:defRPr/>
            </a:pPr>
            <a:endParaRPr lang="en-US" altLang="en-US" sz="1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algn="ctr">
              <a:buFontTx/>
              <a:buNone/>
              <a:defRPr/>
            </a:pPr>
            <a:r>
              <a:rPr lang="en-US" altLang="en-US" sz="16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a:t>
            </a:r>
            <a:r>
              <a:rPr lang="en-US" altLang="en-US"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morganlens.com</a:t>
            </a:r>
            <a:r>
              <a:rPr lang="en-US" altLang="en-US" sz="24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email: </a:t>
            </a:r>
            <a:r>
              <a:rPr lang="en-US" altLang="en-US"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mortan@morganlens.com</a:t>
            </a:r>
            <a:endParaRPr lang="en-US" altLang="en-US" sz="2400" b="1" u="sng"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p:txBody>
      </p:sp>
      <p:sp>
        <p:nvSpPr>
          <p:cNvPr id="55301" name="Text Box 13"/>
          <p:cNvSpPr txBox="1">
            <a:spLocks noChangeArrowheads="1"/>
          </p:cNvSpPr>
          <p:nvPr/>
        </p:nvSpPr>
        <p:spPr bwMode="auto">
          <a:xfrm>
            <a:off x="-36871" y="6200384"/>
            <a:ext cx="9144000" cy="46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60000"/>
              </a:lnSpc>
              <a:spcBef>
                <a:spcPct val="50000"/>
              </a:spcBef>
              <a:buFontTx/>
              <a:buNone/>
            </a:pPr>
            <a:r>
              <a:rPr lang="en-US" altLang="en-US" sz="1400"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2018 Rev. D                                                          MorTan is an ISO 13485  registered company</a:t>
            </a:r>
          </a:p>
          <a:p>
            <a:pPr>
              <a:lnSpc>
                <a:spcPct val="60000"/>
              </a:lnSpc>
              <a:spcBef>
                <a:spcPct val="50000"/>
              </a:spcBef>
              <a:buFontTx/>
              <a:buNone/>
            </a:pPr>
            <a:r>
              <a:rPr lang="en-US" altLang="en-US" sz="1400"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Please do not duplicate or modify without permission from MorTan, Inc</a:t>
            </a:r>
            <a:r>
              <a:rPr lang="en-US" altLang="en-US" sz="1400" b="1" i="1" dirty="0">
                <a:latin typeface="Arial" panose="020B0604020202020204" pitchFamily="34" charset="0"/>
                <a:cs typeface="Arial" panose="020B0604020202020204" pitchFamily="34" charset="0"/>
              </a:rPr>
              <a:t>.</a:t>
            </a:r>
            <a:endParaRPr lang="en-US" altLang="en-US" sz="16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6822533-805D-48CD-B476-1FC82BA15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743200"/>
            <a:ext cx="3831336"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A picture containing object&#10;&#10;Description generated with high confidence">
            <a:extLst>
              <a:ext uri="{FF2B5EF4-FFF2-40B4-BE49-F238E27FC236}">
                <a16:creationId xmlns:a16="http://schemas.microsoft.com/office/drawing/2014/main" id="{61328630-0B6A-456C-A9AB-E274BC5563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76" y="-95118"/>
            <a:ext cx="5355336" cy="1762252"/>
          </a:xfrm>
          <a:prstGeom prst="rect">
            <a:avLst/>
          </a:prstGeom>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026"/>
          <p:cNvSpPr>
            <a:spLocks noGrp="1" noChangeArrowheads="1"/>
          </p:cNvSpPr>
          <p:nvPr>
            <p:ph type="title" idx="4294967295"/>
          </p:nvPr>
        </p:nvSpPr>
        <p:spPr>
          <a:xfrm>
            <a:off x="0" y="381000"/>
            <a:ext cx="7086600" cy="1143000"/>
          </a:xfrm>
        </p:spPr>
        <p:txBody>
          <a:bodyPr>
            <a:normAutofit/>
          </a:bodyPr>
          <a:lstStyle/>
          <a:p>
            <a:r>
              <a:rPr lang="en-US" altLang="en-US" sz="4800" b="1" i="1" dirty="0">
                <a:solidFill>
                  <a:schemeClr val="tx1"/>
                </a:solidFill>
                <a:cs typeface="Arial" panose="020B0604020202020204" pitchFamily="34" charset="0"/>
              </a:rPr>
              <a:t>     Uses of the Morgan Lens</a:t>
            </a:r>
            <a:endParaRPr lang="en-US" altLang="en-US" sz="4800" b="1" dirty="0">
              <a:solidFill>
                <a:schemeClr val="tx1"/>
              </a:solidFill>
              <a:cs typeface="Arial" panose="020B0604020202020204" pitchFamily="34" charset="0"/>
            </a:endParaRPr>
          </a:p>
        </p:txBody>
      </p:sp>
      <p:sp>
        <p:nvSpPr>
          <p:cNvPr id="45059" name="Rectangle 1027"/>
          <p:cNvSpPr>
            <a:spLocks noGrp="1" noChangeArrowheads="1"/>
          </p:cNvSpPr>
          <p:nvPr>
            <p:ph type="body" idx="4294967295"/>
          </p:nvPr>
        </p:nvSpPr>
        <p:spPr>
          <a:xfrm>
            <a:off x="685800" y="1447800"/>
            <a:ext cx="8458200" cy="5105400"/>
          </a:xfrm>
        </p:spPr>
        <p:txBody>
          <a:bodyPr>
            <a:normAutofit lnSpcReduction="10000"/>
          </a:bodyPr>
          <a:lstStyle/>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Alkali Burns</a:t>
            </a:r>
          </a:p>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Acid Burns </a:t>
            </a:r>
          </a:p>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Thermal and Actinic (UV-related) Burns</a:t>
            </a:r>
          </a:p>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Irritants (gasoline, detergents, etc.)</a:t>
            </a:r>
          </a:p>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Non-embedded Foreign Bodies</a:t>
            </a:r>
          </a:p>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Foreign Body Sensation (FBS) With No Visible Foreign Body</a:t>
            </a:r>
          </a:p>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Routine Pre-Operative</a:t>
            </a:r>
          </a:p>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Eyelid Surgery</a:t>
            </a:r>
          </a:p>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Severe Infection—controlled medication delivery	</a:t>
            </a:r>
            <a:r>
              <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a:t>
            </a:r>
          </a:p>
          <a:p>
            <a:pPr lvl="1"/>
            <a:endParaRPr lang="en-US" altLang="en-US" b="1"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left)">
                                      <p:cBhvr>
                                        <p:cTn id="12" dur="500"/>
                                        <p:tgtEl>
                                          <p:spTgt spid="45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wipe(left)">
                                      <p:cBhvr>
                                        <p:cTn id="17" dur="500"/>
                                        <p:tgtEl>
                                          <p:spTgt spid="45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wipe(left)">
                                      <p:cBhvr>
                                        <p:cTn id="22" dur="500"/>
                                        <p:tgtEl>
                                          <p:spTgt spid="450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wipe(left)">
                                      <p:cBhvr>
                                        <p:cTn id="27" dur="500"/>
                                        <p:tgtEl>
                                          <p:spTgt spid="450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059">
                                            <p:txEl>
                                              <p:pRg st="5" end="5"/>
                                            </p:txEl>
                                          </p:spTgt>
                                        </p:tgtEl>
                                        <p:attrNameLst>
                                          <p:attrName>style.visibility</p:attrName>
                                        </p:attrNameLst>
                                      </p:cBhvr>
                                      <p:to>
                                        <p:strVal val="visible"/>
                                      </p:to>
                                    </p:set>
                                    <p:animEffect transition="in" filter="wipe(left)">
                                      <p:cBhvr>
                                        <p:cTn id="32" dur="500"/>
                                        <p:tgtEl>
                                          <p:spTgt spid="450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5059">
                                            <p:txEl>
                                              <p:pRg st="6" end="6"/>
                                            </p:txEl>
                                          </p:spTgt>
                                        </p:tgtEl>
                                        <p:attrNameLst>
                                          <p:attrName>style.visibility</p:attrName>
                                        </p:attrNameLst>
                                      </p:cBhvr>
                                      <p:to>
                                        <p:strVal val="visible"/>
                                      </p:to>
                                    </p:set>
                                    <p:animEffect transition="in" filter="wipe(left)">
                                      <p:cBhvr>
                                        <p:cTn id="37" dur="500"/>
                                        <p:tgtEl>
                                          <p:spTgt spid="4505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059">
                                            <p:txEl>
                                              <p:pRg st="7" end="7"/>
                                            </p:txEl>
                                          </p:spTgt>
                                        </p:tgtEl>
                                        <p:attrNameLst>
                                          <p:attrName>style.visibility</p:attrName>
                                        </p:attrNameLst>
                                      </p:cBhvr>
                                      <p:to>
                                        <p:strVal val="visible"/>
                                      </p:to>
                                    </p:set>
                                    <p:animEffect transition="in" filter="wipe(left)">
                                      <p:cBhvr>
                                        <p:cTn id="42" dur="500"/>
                                        <p:tgtEl>
                                          <p:spTgt spid="4505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5059">
                                            <p:txEl>
                                              <p:pRg st="8" end="8"/>
                                            </p:txEl>
                                          </p:spTgt>
                                        </p:tgtEl>
                                        <p:attrNameLst>
                                          <p:attrName>style.visibility</p:attrName>
                                        </p:attrNameLst>
                                      </p:cBhvr>
                                      <p:to>
                                        <p:strVal val="visible"/>
                                      </p:to>
                                    </p:set>
                                    <p:animEffect transition="in" filter="wipe(left)">
                                      <p:cBhvr>
                                        <p:cTn id="47" dur="500"/>
                                        <p:tgtEl>
                                          <p:spTgt spid="450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304800"/>
            <a:ext cx="7924800" cy="1143000"/>
          </a:xfrm>
        </p:spPr>
        <p:txBody>
          <a:bodyPr>
            <a:normAutofit/>
          </a:bodyPr>
          <a:lstStyle/>
          <a:p>
            <a:r>
              <a:rPr lang="en-US" altLang="en-US" sz="4800" b="1" i="1" dirty="0">
                <a:solidFill>
                  <a:schemeClr val="tx1"/>
                </a:solidFill>
                <a:cs typeface="Arial" panose="020B0604020202020204" pitchFamily="34" charset="0"/>
              </a:rPr>
              <a:t>Alkali Burns (Bases)</a:t>
            </a:r>
            <a:endParaRPr lang="en-US" altLang="en-US" sz="4800" b="1" dirty="0">
              <a:solidFill>
                <a:schemeClr val="tx1"/>
              </a:solidFill>
              <a:cs typeface="Arial" panose="020B0604020202020204" pitchFamily="34" charset="0"/>
            </a:endParaRPr>
          </a:p>
        </p:txBody>
      </p:sp>
      <p:sp>
        <p:nvSpPr>
          <p:cNvPr id="6147" name="Rectangle 3"/>
          <p:cNvSpPr>
            <a:spLocks noGrp="1" noChangeArrowheads="1"/>
          </p:cNvSpPr>
          <p:nvPr>
            <p:ph idx="1"/>
          </p:nvPr>
        </p:nvSpPr>
        <p:spPr>
          <a:xfrm>
            <a:off x="533400" y="1295400"/>
            <a:ext cx="8229600" cy="5334000"/>
          </a:xfrm>
        </p:spPr>
        <p:txBody>
          <a:bodyPr>
            <a:normAutofit/>
          </a:bodyPr>
          <a:lstStyle/>
          <a:p>
            <a:pPr marL="0" indent="0">
              <a:buNone/>
            </a:pPr>
            <a:r>
              <a:rPr lang="en-US" altLang="en-US" sz="2800"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Most serious of all ocular burns	</a:t>
            </a:r>
          </a:p>
          <a:p>
            <a:pPr marL="0" indent="0">
              <a:buNone/>
            </a:pPr>
            <a:r>
              <a:rPr lang="en-US" altLang="en-US" sz="2800"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Penetrate rapidly, increasing pH of anterior chamber</a:t>
            </a:r>
          </a:p>
          <a:p>
            <a:pPr marL="0" indent="0">
              <a:buNone/>
            </a:pPr>
            <a:r>
              <a:rPr lang="en-US" altLang="en-US" sz="2800"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Can cause severe damage to collagen, nerve endings, </a:t>
            </a:r>
            <a:r>
              <a:rPr lang="en-US" altLang="en-US" sz="2800" b="1" dirty="0" err="1">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keratocytes</a:t>
            </a:r>
            <a:r>
              <a:rPr lang="en-US" altLang="en-US" sz="2800"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 the iris and ciliary body</a:t>
            </a:r>
          </a:p>
          <a:p>
            <a:pPr marL="0" indent="0">
              <a:buNone/>
            </a:pPr>
            <a:r>
              <a:rPr lang="en-US" altLang="en-US" sz="2800"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Loss of corneal epithelium leads to increased risk of infection</a:t>
            </a:r>
          </a:p>
          <a:p>
            <a:pPr marL="0" indent="0">
              <a:buNone/>
            </a:pPr>
            <a:r>
              <a:rPr lang="en-US" altLang="en-US" sz="2800"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Common materials that contain alkali</a:t>
            </a:r>
            <a:r>
              <a:rPr lang="en-US" altLang="en-US" sz="2000"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a:t>
            </a:r>
          </a:p>
          <a:p>
            <a:pPr lvl="1"/>
            <a:r>
              <a:rPr lang="en-US" altLang="en-US" sz="2400"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Lye  (in drain cleaners)</a:t>
            </a:r>
          </a:p>
          <a:p>
            <a:pPr lvl="1"/>
            <a:r>
              <a:rPr lang="en-US" altLang="en-US" sz="2400"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Lime (in plaster, cement) 	</a:t>
            </a:r>
          </a:p>
          <a:p>
            <a:pPr lvl="1"/>
            <a:r>
              <a:rPr lang="en-US" altLang="en-US" sz="2400"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Ammonia (in fertilizers, cleaning agents)</a:t>
            </a:r>
          </a:p>
          <a:p>
            <a:pPr lvl="1"/>
            <a:r>
              <a:rPr lang="en-US" altLang="en-US" sz="2400"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rPr>
              <a:t>Motor vehicle airbags </a:t>
            </a:r>
            <a:endParaRPr lang="en-US" altLang="en-US" b="1" dirty="0">
              <a:effectLst>
                <a:outerShdw blurRad="50800" dist="50800" dir="5400000" algn="ctr" rotWithShape="0">
                  <a:schemeClr val="bg1">
                    <a:alpha val="96000"/>
                  </a:schemeClr>
                </a:outerShdw>
              </a:effectLst>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6147">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6147">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61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 calcmode="lin" valueType="num">
                                      <p:cBhvr>
                                        <p:cTn id="15"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147">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6147">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61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6147">
                                            <p:txEl>
                                              <p:pRg st="2" end="2"/>
                                            </p:txEl>
                                          </p:spTgt>
                                        </p:tgtEl>
                                        <p:attrNameLst>
                                          <p:attrName>style.visibility</p:attrName>
                                        </p:attrNameLst>
                                      </p:cBhvr>
                                      <p:to>
                                        <p:strVal val="visible"/>
                                      </p:to>
                                    </p:set>
                                    <p:anim calcmode="lin" valueType="num">
                                      <p:cBhvr>
                                        <p:cTn id="2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6147">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6147">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61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6147">
                                            <p:txEl>
                                              <p:pRg st="3" end="3"/>
                                            </p:txEl>
                                          </p:spTgt>
                                        </p:tgtEl>
                                        <p:attrNameLst>
                                          <p:attrName>style.visibility</p:attrName>
                                        </p:attrNameLst>
                                      </p:cBhvr>
                                      <p:to>
                                        <p:strVal val="visible"/>
                                      </p:to>
                                    </p:set>
                                    <p:anim calcmode="lin" valueType="num">
                                      <p:cBhvr>
                                        <p:cTn id="31"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6147">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6147">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614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6147">
                                            <p:txEl>
                                              <p:pRg st="4" end="4"/>
                                            </p:txEl>
                                          </p:spTgt>
                                        </p:tgtEl>
                                        <p:attrNameLst>
                                          <p:attrName>style.visibility</p:attrName>
                                        </p:attrNameLst>
                                      </p:cBhvr>
                                      <p:to>
                                        <p:strVal val="visible"/>
                                      </p:to>
                                    </p:set>
                                    <p:anim calcmode="lin" valueType="num">
                                      <p:cBhvr>
                                        <p:cTn id="39"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6147">
                                            <p:txEl>
                                              <p:pRg st="4" end="4"/>
                                            </p:txEl>
                                          </p:spTgt>
                                        </p:tgtEl>
                                        <p:attrNameLst>
                                          <p:attrName>ppt_y</p:attrName>
                                        </p:attrNameLst>
                                      </p:cBhvr>
                                      <p:tavLst>
                                        <p:tav tm="0">
                                          <p:val>
                                            <p:strVal val="#ppt_y-#ppt_h/2"/>
                                          </p:val>
                                        </p:tav>
                                        <p:tav tm="100000">
                                          <p:val>
                                            <p:strVal val="#ppt_y"/>
                                          </p:val>
                                        </p:tav>
                                      </p:tavLst>
                                    </p:anim>
                                    <p:anim calcmode="lin" valueType="num">
                                      <p:cBhvr>
                                        <p:cTn id="41" dur="500" fill="hold"/>
                                        <p:tgtEl>
                                          <p:spTgt spid="6147">
                                            <p:txEl>
                                              <p:pRg st="4" end="4"/>
                                            </p:txEl>
                                          </p:spTgt>
                                        </p:tgtEl>
                                        <p:attrNameLst>
                                          <p:attrName>ppt_w</p:attrName>
                                        </p:attrNameLst>
                                      </p:cBhvr>
                                      <p:tavLst>
                                        <p:tav tm="0">
                                          <p:val>
                                            <p:strVal val="#ppt_w"/>
                                          </p:val>
                                        </p:tav>
                                        <p:tav tm="100000">
                                          <p:val>
                                            <p:strVal val="#ppt_w"/>
                                          </p:val>
                                        </p:tav>
                                      </p:tavLst>
                                    </p:anim>
                                    <p:anim calcmode="lin" valueType="num">
                                      <p:cBhvr>
                                        <p:cTn id="42" dur="500" fill="hold"/>
                                        <p:tgtEl>
                                          <p:spTgt spid="6147">
                                            <p:txEl>
                                              <p:pRg st="4" end="4"/>
                                            </p:txEl>
                                          </p:spTgt>
                                        </p:tgtEl>
                                        <p:attrNameLst>
                                          <p:attrName>ppt_h</p:attrName>
                                        </p:attrNameLst>
                                      </p:cBhvr>
                                      <p:tavLst>
                                        <p:tav tm="0">
                                          <p:val>
                                            <p:fltVal val="0"/>
                                          </p:val>
                                        </p:tav>
                                        <p:tav tm="100000">
                                          <p:val>
                                            <p:strVal val="#ppt_h"/>
                                          </p:val>
                                        </p:tav>
                                      </p:tavLst>
                                    </p:anim>
                                  </p:childTnLst>
                                </p:cTn>
                              </p:par>
                              <p:par>
                                <p:cTn id="43" presetID="17" presetClass="entr" presetSubtype="1" fill="hold" grpId="0" nodeType="withEffect">
                                  <p:stCondLst>
                                    <p:cond delay="0"/>
                                  </p:stCondLst>
                                  <p:childTnLst>
                                    <p:set>
                                      <p:cBhvr>
                                        <p:cTn id="44" dur="1" fill="hold">
                                          <p:stCondLst>
                                            <p:cond delay="0"/>
                                          </p:stCondLst>
                                        </p:cTn>
                                        <p:tgtEl>
                                          <p:spTgt spid="6147">
                                            <p:txEl>
                                              <p:pRg st="5" end="5"/>
                                            </p:txEl>
                                          </p:spTgt>
                                        </p:tgtEl>
                                        <p:attrNameLst>
                                          <p:attrName>style.visibility</p:attrName>
                                        </p:attrNameLst>
                                      </p:cBhvr>
                                      <p:to>
                                        <p:strVal val="visible"/>
                                      </p:to>
                                    </p:set>
                                    <p:anim calcmode="lin" valueType="num">
                                      <p:cBhvr>
                                        <p:cTn id="45"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46" dur="500" fill="hold"/>
                                        <p:tgtEl>
                                          <p:spTgt spid="6147">
                                            <p:txEl>
                                              <p:pRg st="5" end="5"/>
                                            </p:txEl>
                                          </p:spTgt>
                                        </p:tgtEl>
                                        <p:attrNameLst>
                                          <p:attrName>ppt_y</p:attrName>
                                        </p:attrNameLst>
                                      </p:cBhvr>
                                      <p:tavLst>
                                        <p:tav tm="0">
                                          <p:val>
                                            <p:strVal val="#ppt_y-#ppt_h/2"/>
                                          </p:val>
                                        </p:tav>
                                        <p:tav tm="100000">
                                          <p:val>
                                            <p:strVal val="#ppt_y"/>
                                          </p:val>
                                        </p:tav>
                                      </p:tavLst>
                                    </p:anim>
                                    <p:anim calcmode="lin" valueType="num">
                                      <p:cBhvr>
                                        <p:cTn id="47" dur="500" fill="hold"/>
                                        <p:tgtEl>
                                          <p:spTgt spid="6147">
                                            <p:txEl>
                                              <p:pRg st="5" end="5"/>
                                            </p:txEl>
                                          </p:spTgt>
                                        </p:tgtEl>
                                        <p:attrNameLst>
                                          <p:attrName>ppt_w</p:attrName>
                                        </p:attrNameLst>
                                      </p:cBhvr>
                                      <p:tavLst>
                                        <p:tav tm="0">
                                          <p:val>
                                            <p:strVal val="#ppt_w"/>
                                          </p:val>
                                        </p:tav>
                                        <p:tav tm="100000">
                                          <p:val>
                                            <p:strVal val="#ppt_w"/>
                                          </p:val>
                                        </p:tav>
                                      </p:tavLst>
                                    </p:anim>
                                    <p:anim calcmode="lin" valueType="num">
                                      <p:cBhvr>
                                        <p:cTn id="48" dur="500" fill="hold"/>
                                        <p:tgtEl>
                                          <p:spTgt spid="6147">
                                            <p:txEl>
                                              <p:pRg st="5" end="5"/>
                                            </p:txEl>
                                          </p:spTgt>
                                        </p:tgtEl>
                                        <p:attrNameLst>
                                          <p:attrName>ppt_h</p:attrName>
                                        </p:attrNameLst>
                                      </p:cBhvr>
                                      <p:tavLst>
                                        <p:tav tm="0">
                                          <p:val>
                                            <p:fltVal val="0"/>
                                          </p:val>
                                        </p:tav>
                                        <p:tav tm="100000">
                                          <p:val>
                                            <p:strVal val="#ppt_h"/>
                                          </p:val>
                                        </p:tav>
                                      </p:tavLst>
                                    </p:anim>
                                  </p:childTnLst>
                                </p:cTn>
                              </p:par>
                              <p:par>
                                <p:cTn id="49" presetID="17" presetClass="entr" presetSubtype="1" fill="hold" grpId="0" nodeType="withEffect">
                                  <p:stCondLst>
                                    <p:cond delay="0"/>
                                  </p:stCondLst>
                                  <p:childTnLst>
                                    <p:set>
                                      <p:cBhvr>
                                        <p:cTn id="50" dur="1" fill="hold">
                                          <p:stCondLst>
                                            <p:cond delay="0"/>
                                          </p:stCondLst>
                                        </p:cTn>
                                        <p:tgtEl>
                                          <p:spTgt spid="6147">
                                            <p:txEl>
                                              <p:pRg st="6" end="6"/>
                                            </p:txEl>
                                          </p:spTgt>
                                        </p:tgtEl>
                                        <p:attrNameLst>
                                          <p:attrName>style.visibility</p:attrName>
                                        </p:attrNameLst>
                                      </p:cBhvr>
                                      <p:to>
                                        <p:strVal val="visible"/>
                                      </p:to>
                                    </p:set>
                                    <p:anim calcmode="lin" valueType="num">
                                      <p:cBhvr>
                                        <p:cTn id="51"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52" dur="500" fill="hold"/>
                                        <p:tgtEl>
                                          <p:spTgt spid="6147">
                                            <p:txEl>
                                              <p:pRg st="6" end="6"/>
                                            </p:txEl>
                                          </p:spTgt>
                                        </p:tgtEl>
                                        <p:attrNameLst>
                                          <p:attrName>ppt_y</p:attrName>
                                        </p:attrNameLst>
                                      </p:cBhvr>
                                      <p:tavLst>
                                        <p:tav tm="0">
                                          <p:val>
                                            <p:strVal val="#ppt_y-#ppt_h/2"/>
                                          </p:val>
                                        </p:tav>
                                        <p:tav tm="100000">
                                          <p:val>
                                            <p:strVal val="#ppt_y"/>
                                          </p:val>
                                        </p:tav>
                                      </p:tavLst>
                                    </p:anim>
                                    <p:anim calcmode="lin" valueType="num">
                                      <p:cBhvr>
                                        <p:cTn id="53" dur="500" fill="hold"/>
                                        <p:tgtEl>
                                          <p:spTgt spid="6147">
                                            <p:txEl>
                                              <p:pRg st="6" end="6"/>
                                            </p:txEl>
                                          </p:spTgt>
                                        </p:tgtEl>
                                        <p:attrNameLst>
                                          <p:attrName>ppt_w</p:attrName>
                                        </p:attrNameLst>
                                      </p:cBhvr>
                                      <p:tavLst>
                                        <p:tav tm="0">
                                          <p:val>
                                            <p:strVal val="#ppt_w"/>
                                          </p:val>
                                        </p:tav>
                                        <p:tav tm="100000">
                                          <p:val>
                                            <p:strVal val="#ppt_w"/>
                                          </p:val>
                                        </p:tav>
                                      </p:tavLst>
                                    </p:anim>
                                    <p:anim calcmode="lin" valueType="num">
                                      <p:cBhvr>
                                        <p:cTn id="54" dur="500" fill="hold"/>
                                        <p:tgtEl>
                                          <p:spTgt spid="6147">
                                            <p:txEl>
                                              <p:pRg st="6" end="6"/>
                                            </p:txEl>
                                          </p:spTgt>
                                        </p:tgtEl>
                                        <p:attrNameLst>
                                          <p:attrName>ppt_h</p:attrName>
                                        </p:attrNameLst>
                                      </p:cBhvr>
                                      <p:tavLst>
                                        <p:tav tm="0">
                                          <p:val>
                                            <p:fltVal val="0"/>
                                          </p:val>
                                        </p:tav>
                                        <p:tav tm="100000">
                                          <p:val>
                                            <p:strVal val="#ppt_h"/>
                                          </p:val>
                                        </p:tav>
                                      </p:tavLst>
                                    </p:anim>
                                  </p:childTnLst>
                                </p:cTn>
                              </p:par>
                              <p:par>
                                <p:cTn id="55" presetID="17" presetClass="entr" presetSubtype="1" fill="hold" grpId="0" nodeType="withEffect">
                                  <p:stCondLst>
                                    <p:cond delay="0"/>
                                  </p:stCondLst>
                                  <p:childTnLst>
                                    <p:set>
                                      <p:cBhvr>
                                        <p:cTn id="56" dur="1" fill="hold">
                                          <p:stCondLst>
                                            <p:cond delay="0"/>
                                          </p:stCondLst>
                                        </p:cTn>
                                        <p:tgtEl>
                                          <p:spTgt spid="6147">
                                            <p:txEl>
                                              <p:pRg st="7" end="7"/>
                                            </p:txEl>
                                          </p:spTgt>
                                        </p:tgtEl>
                                        <p:attrNameLst>
                                          <p:attrName>style.visibility</p:attrName>
                                        </p:attrNameLst>
                                      </p:cBhvr>
                                      <p:to>
                                        <p:strVal val="visible"/>
                                      </p:to>
                                    </p:set>
                                    <p:anim calcmode="lin" valueType="num">
                                      <p:cBhvr>
                                        <p:cTn id="57"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6147">
                                            <p:txEl>
                                              <p:pRg st="7" end="7"/>
                                            </p:txEl>
                                          </p:spTgt>
                                        </p:tgtEl>
                                        <p:attrNameLst>
                                          <p:attrName>ppt_y</p:attrName>
                                        </p:attrNameLst>
                                      </p:cBhvr>
                                      <p:tavLst>
                                        <p:tav tm="0">
                                          <p:val>
                                            <p:strVal val="#ppt_y-#ppt_h/2"/>
                                          </p:val>
                                        </p:tav>
                                        <p:tav tm="100000">
                                          <p:val>
                                            <p:strVal val="#ppt_y"/>
                                          </p:val>
                                        </p:tav>
                                      </p:tavLst>
                                    </p:anim>
                                    <p:anim calcmode="lin" valueType="num">
                                      <p:cBhvr>
                                        <p:cTn id="59" dur="500" fill="hold"/>
                                        <p:tgtEl>
                                          <p:spTgt spid="6147">
                                            <p:txEl>
                                              <p:pRg st="7" end="7"/>
                                            </p:txEl>
                                          </p:spTgt>
                                        </p:tgtEl>
                                        <p:attrNameLst>
                                          <p:attrName>ppt_w</p:attrName>
                                        </p:attrNameLst>
                                      </p:cBhvr>
                                      <p:tavLst>
                                        <p:tav tm="0">
                                          <p:val>
                                            <p:strVal val="#ppt_w"/>
                                          </p:val>
                                        </p:tav>
                                        <p:tav tm="100000">
                                          <p:val>
                                            <p:strVal val="#ppt_w"/>
                                          </p:val>
                                        </p:tav>
                                      </p:tavLst>
                                    </p:anim>
                                    <p:anim calcmode="lin" valueType="num">
                                      <p:cBhvr>
                                        <p:cTn id="60" dur="500" fill="hold"/>
                                        <p:tgtEl>
                                          <p:spTgt spid="6147">
                                            <p:txEl>
                                              <p:pRg st="7" end="7"/>
                                            </p:txEl>
                                          </p:spTgt>
                                        </p:tgtEl>
                                        <p:attrNameLst>
                                          <p:attrName>ppt_h</p:attrName>
                                        </p:attrNameLst>
                                      </p:cBhvr>
                                      <p:tavLst>
                                        <p:tav tm="0">
                                          <p:val>
                                            <p:fltVal val="0"/>
                                          </p:val>
                                        </p:tav>
                                        <p:tav tm="100000">
                                          <p:val>
                                            <p:strVal val="#ppt_h"/>
                                          </p:val>
                                        </p:tav>
                                      </p:tavLst>
                                    </p:anim>
                                  </p:childTnLst>
                                </p:cTn>
                              </p:par>
                              <p:par>
                                <p:cTn id="61" presetID="17" presetClass="entr" presetSubtype="1" fill="hold" grpId="0" nodeType="withEffect">
                                  <p:stCondLst>
                                    <p:cond delay="0"/>
                                  </p:stCondLst>
                                  <p:childTnLst>
                                    <p:set>
                                      <p:cBhvr>
                                        <p:cTn id="62" dur="1" fill="hold">
                                          <p:stCondLst>
                                            <p:cond delay="0"/>
                                          </p:stCondLst>
                                        </p:cTn>
                                        <p:tgtEl>
                                          <p:spTgt spid="6147">
                                            <p:txEl>
                                              <p:pRg st="8" end="8"/>
                                            </p:txEl>
                                          </p:spTgt>
                                        </p:tgtEl>
                                        <p:attrNameLst>
                                          <p:attrName>style.visibility</p:attrName>
                                        </p:attrNameLst>
                                      </p:cBhvr>
                                      <p:to>
                                        <p:strVal val="visible"/>
                                      </p:to>
                                    </p:set>
                                    <p:anim calcmode="lin" valueType="num">
                                      <p:cBhvr>
                                        <p:cTn id="63"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p:cTn id="64" dur="500" fill="hold"/>
                                        <p:tgtEl>
                                          <p:spTgt spid="6147">
                                            <p:txEl>
                                              <p:pRg st="8" end="8"/>
                                            </p:txEl>
                                          </p:spTgt>
                                        </p:tgtEl>
                                        <p:attrNameLst>
                                          <p:attrName>ppt_y</p:attrName>
                                        </p:attrNameLst>
                                      </p:cBhvr>
                                      <p:tavLst>
                                        <p:tav tm="0">
                                          <p:val>
                                            <p:strVal val="#ppt_y-#ppt_h/2"/>
                                          </p:val>
                                        </p:tav>
                                        <p:tav tm="100000">
                                          <p:val>
                                            <p:strVal val="#ppt_y"/>
                                          </p:val>
                                        </p:tav>
                                      </p:tavLst>
                                    </p:anim>
                                    <p:anim calcmode="lin" valueType="num">
                                      <p:cBhvr>
                                        <p:cTn id="65" dur="500" fill="hold"/>
                                        <p:tgtEl>
                                          <p:spTgt spid="6147">
                                            <p:txEl>
                                              <p:pRg st="8" end="8"/>
                                            </p:txEl>
                                          </p:spTgt>
                                        </p:tgtEl>
                                        <p:attrNameLst>
                                          <p:attrName>ppt_w</p:attrName>
                                        </p:attrNameLst>
                                      </p:cBhvr>
                                      <p:tavLst>
                                        <p:tav tm="0">
                                          <p:val>
                                            <p:strVal val="#ppt_w"/>
                                          </p:val>
                                        </p:tav>
                                        <p:tav tm="100000">
                                          <p:val>
                                            <p:strVal val="#ppt_w"/>
                                          </p:val>
                                        </p:tav>
                                      </p:tavLst>
                                    </p:anim>
                                    <p:anim calcmode="lin" valueType="num">
                                      <p:cBhvr>
                                        <p:cTn id="66" dur="500" fill="hold"/>
                                        <p:tgtEl>
                                          <p:spTgt spid="6147">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838200"/>
          </a:xfrm>
        </p:spPr>
        <p:txBody>
          <a:bodyPr>
            <a:normAutofit/>
          </a:bodyPr>
          <a:lstStyle/>
          <a:p>
            <a:r>
              <a:rPr lang="en-US" altLang="en-US" sz="4800" b="1" i="1" dirty="0">
                <a:solidFill>
                  <a:schemeClr val="tx1"/>
                </a:solidFill>
                <a:cs typeface="Arial" panose="020B0604020202020204" pitchFamily="34" charset="0"/>
              </a:rPr>
              <a:t>Acid Burns</a:t>
            </a:r>
            <a:endParaRPr lang="en-US" altLang="en-US" sz="4800" b="1" dirty="0">
              <a:solidFill>
                <a:schemeClr val="tx1"/>
              </a:solidFill>
              <a:cs typeface="Arial" panose="020B0604020202020204" pitchFamily="34" charset="0"/>
            </a:endParaRPr>
          </a:p>
        </p:txBody>
      </p:sp>
      <p:sp>
        <p:nvSpPr>
          <p:cNvPr id="7171" name="Rectangle 3"/>
          <p:cNvSpPr>
            <a:spLocks noGrp="1" noChangeArrowheads="1"/>
          </p:cNvSpPr>
          <p:nvPr>
            <p:ph idx="1"/>
          </p:nvPr>
        </p:nvSpPr>
        <p:spPr>
          <a:xfrm>
            <a:off x="685800" y="1295400"/>
            <a:ext cx="8077200" cy="5334000"/>
          </a:xfrm>
        </p:spPr>
        <p:txBody>
          <a:bodyPr>
            <a:normAutofit fontScale="85000" lnSpcReduction="20000"/>
          </a:bodyPr>
          <a:lstStyle/>
          <a:p>
            <a:pPr marL="0" indent="0">
              <a:buNone/>
            </a:pPr>
            <a:r>
              <a:rPr lang="en-US" altLang="en-US" sz="3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Immediately denature proteins</a:t>
            </a:r>
          </a:p>
          <a:p>
            <a:pPr lvl="1"/>
            <a:r>
              <a:rPr lang="en-US" altLang="en-US" sz="2600"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Opacifies cornea, slows deep penetration </a:t>
            </a:r>
          </a:p>
          <a:p>
            <a:pPr lvl="1"/>
            <a:endParaRPr lang="en-US" altLang="en-US" sz="2400"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3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Eye initially may look worse than alkali burn</a:t>
            </a:r>
          </a:p>
          <a:p>
            <a:pPr marL="0" indent="0">
              <a:buNone/>
            </a:pPr>
            <a:r>
              <a:rPr lang="en-US" altLang="en-US" sz="3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although damage often is not as severe</a:t>
            </a:r>
          </a:p>
          <a:p>
            <a:pPr marL="0" indent="0">
              <a:buNone/>
            </a:pPr>
            <a:endParaRPr lang="en-US" altLang="en-US" sz="13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a:t>
            </a:r>
            <a:r>
              <a:rPr lang="en-US" altLang="en-US" sz="2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Common Acids:</a:t>
            </a:r>
          </a:p>
          <a:p>
            <a:pPr marL="0" indent="0">
              <a:buNone/>
            </a:pPr>
            <a:endParaRPr lang="en-US" altLang="en-US" sz="1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hydrofluoric*	  sulfuric          nitric</a:t>
            </a:r>
            <a:br>
              <a:rPr lang="en-US" altLang="en-US" sz="2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br>
            <a:r>
              <a:rPr lang="en-US" altLang="en-US" sz="2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hydrochloric       sulfurous       acetic</a:t>
            </a:r>
          </a:p>
          <a:p>
            <a:endPar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3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Most common sources:</a:t>
            </a:r>
          </a:p>
          <a:p>
            <a:pPr marL="342900" lvl="1" indent="0">
              <a:buNone/>
            </a:pPr>
            <a:r>
              <a:rPr lang="en-US" altLang="en-US" sz="2600"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Industrial accidents and automobile battery explosions</a:t>
            </a:r>
          </a:p>
          <a:p>
            <a:pPr lvl="1"/>
            <a:endPar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30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*Hydrofluoric Acid Burns-very serious</a:t>
            </a:r>
          </a:p>
          <a:p>
            <a:pPr marL="342900" lvl="1" indent="0">
              <a:buNone/>
            </a:pPr>
            <a:r>
              <a:rPr lang="en-US" altLang="en-US" sz="2600" b="1" i="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HF penetrates quickly and acts like an alkali</a:t>
            </a:r>
            <a:endParaRPr lang="en-US" altLang="en-US" sz="26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lvl="1">
              <a:buFontTx/>
              <a:buNone/>
            </a:pPr>
            <a:endParaRPr lang="en-US" altLang="en-US" dirty="0">
              <a:latin typeface="Arial" panose="020B0604020202020204" pitchFamily="34" charset="0"/>
              <a:cs typeface="Arial" panose="020B0604020202020204" pitchFamily="34" charset="0"/>
            </a:endParaRPr>
          </a:p>
          <a:p>
            <a:endParaRPr lang="en-US" altLang="en-US" sz="1800" dirty="0"/>
          </a:p>
          <a:p>
            <a:endParaRPr lang="en-US" altLang="en-US" sz="1800" dirty="0"/>
          </a:p>
          <a:p>
            <a:endParaRPr lang="en-US" altLang="en-US" sz="1800" dirty="0"/>
          </a:p>
          <a:p>
            <a:endParaRPr lang="en-US" alt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7171">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7171">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7171">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171">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7171">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71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 fill="hold" grpId="0"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 calcmode="lin" valueType="num">
                                      <p:cBhvr>
                                        <p:cTn id="2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7171">
                                            <p:txEl>
                                              <p:pRg st="3" end="3"/>
                                            </p:txEl>
                                          </p:spTgt>
                                        </p:tgtEl>
                                        <p:attrNameLst>
                                          <p:attrName>ppt_y</p:attrName>
                                        </p:attrNameLst>
                                      </p:cBhvr>
                                      <p:tavLst>
                                        <p:tav tm="0">
                                          <p:val>
                                            <p:strVal val="#ppt_y-#ppt_h/2"/>
                                          </p:val>
                                        </p:tav>
                                        <p:tav tm="100000">
                                          <p:val>
                                            <p:strVal val="#ppt_y"/>
                                          </p:val>
                                        </p:tav>
                                      </p:tavLst>
                                    </p:anim>
                                    <p:anim calcmode="lin" valueType="num">
                                      <p:cBhvr>
                                        <p:cTn id="23" dur="500" fill="hold"/>
                                        <p:tgtEl>
                                          <p:spTgt spid="7171">
                                            <p:txEl>
                                              <p:pRg st="3" end="3"/>
                                            </p:txEl>
                                          </p:spTgt>
                                        </p:tgtEl>
                                        <p:attrNameLst>
                                          <p:attrName>ppt_w</p:attrName>
                                        </p:attrNameLst>
                                      </p:cBhvr>
                                      <p:tavLst>
                                        <p:tav tm="0">
                                          <p:val>
                                            <p:strVal val="#ppt_w"/>
                                          </p:val>
                                        </p:tav>
                                        <p:tav tm="100000">
                                          <p:val>
                                            <p:strVal val="#ppt_w"/>
                                          </p:val>
                                        </p:tav>
                                      </p:tavLst>
                                    </p:anim>
                                    <p:anim calcmode="lin" valueType="num">
                                      <p:cBhvr>
                                        <p:cTn id="24" dur="500" fill="hold"/>
                                        <p:tgtEl>
                                          <p:spTgt spid="7171">
                                            <p:txEl>
                                              <p:pRg st="3" end="3"/>
                                            </p:txEl>
                                          </p:spTgt>
                                        </p:tgtEl>
                                        <p:attrNameLst>
                                          <p:attrName>ppt_h</p:attrName>
                                        </p:attrNameLst>
                                      </p:cBhvr>
                                      <p:tavLst>
                                        <p:tav tm="0">
                                          <p:val>
                                            <p:fltVal val="0"/>
                                          </p:val>
                                        </p:tav>
                                        <p:tav tm="100000">
                                          <p:val>
                                            <p:strVal val="#ppt_h"/>
                                          </p:val>
                                        </p:tav>
                                      </p:tavLst>
                                    </p:anim>
                                  </p:childTnLst>
                                </p:cTn>
                              </p:par>
                              <p:par>
                                <p:cTn id="25" presetID="17" presetClass="entr" presetSubtype="1" fill="hold" grpId="0" nodeType="with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 calcmode="lin" valueType="num">
                                      <p:cBhvr>
                                        <p:cTn id="2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7171">
                                            <p:txEl>
                                              <p:pRg st="4" end="4"/>
                                            </p:txEl>
                                          </p:spTgt>
                                        </p:tgtEl>
                                        <p:attrNameLst>
                                          <p:attrName>ppt_y</p:attrName>
                                        </p:attrNameLst>
                                      </p:cBhvr>
                                      <p:tavLst>
                                        <p:tav tm="0">
                                          <p:val>
                                            <p:strVal val="#ppt_y-#ppt_h/2"/>
                                          </p:val>
                                        </p:tav>
                                        <p:tav tm="100000">
                                          <p:val>
                                            <p:strVal val="#ppt_y"/>
                                          </p:val>
                                        </p:tav>
                                      </p:tavLst>
                                    </p:anim>
                                    <p:anim calcmode="lin" valueType="num">
                                      <p:cBhvr>
                                        <p:cTn id="29" dur="500" fill="hold"/>
                                        <p:tgtEl>
                                          <p:spTgt spid="7171">
                                            <p:txEl>
                                              <p:pRg st="4" end="4"/>
                                            </p:txEl>
                                          </p:spTgt>
                                        </p:tgtEl>
                                        <p:attrNameLst>
                                          <p:attrName>ppt_w</p:attrName>
                                        </p:attrNameLst>
                                      </p:cBhvr>
                                      <p:tavLst>
                                        <p:tav tm="0">
                                          <p:val>
                                            <p:strVal val="#ppt_w"/>
                                          </p:val>
                                        </p:tav>
                                        <p:tav tm="100000">
                                          <p:val>
                                            <p:strVal val="#ppt_w"/>
                                          </p:val>
                                        </p:tav>
                                      </p:tavLst>
                                    </p:anim>
                                    <p:anim calcmode="lin" valueType="num">
                                      <p:cBhvr>
                                        <p:cTn id="30" dur="500" fill="hold"/>
                                        <p:tgtEl>
                                          <p:spTgt spid="717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 calcmode="lin" valueType="num">
                                      <p:cBhvr>
                                        <p:cTn id="3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7171">
                                            <p:txEl>
                                              <p:pRg st="6" end="6"/>
                                            </p:txEl>
                                          </p:spTgt>
                                        </p:tgtEl>
                                        <p:attrNameLst>
                                          <p:attrName>ppt_y</p:attrName>
                                        </p:attrNameLst>
                                      </p:cBhvr>
                                      <p:tavLst>
                                        <p:tav tm="0">
                                          <p:val>
                                            <p:strVal val="#ppt_y-#ppt_h/2"/>
                                          </p:val>
                                        </p:tav>
                                        <p:tav tm="100000">
                                          <p:val>
                                            <p:strVal val="#ppt_y"/>
                                          </p:val>
                                        </p:tav>
                                      </p:tavLst>
                                    </p:anim>
                                    <p:anim calcmode="lin" valueType="num">
                                      <p:cBhvr>
                                        <p:cTn id="37" dur="500" fill="hold"/>
                                        <p:tgtEl>
                                          <p:spTgt spid="7171">
                                            <p:txEl>
                                              <p:pRg st="6" end="6"/>
                                            </p:txEl>
                                          </p:spTgt>
                                        </p:tgtEl>
                                        <p:attrNameLst>
                                          <p:attrName>ppt_w</p:attrName>
                                        </p:attrNameLst>
                                      </p:cBhvr>
                                      <p:tavLst>
                                        <p:tav tm="0">
                                          <p:val>
                                            <p:strVal val="#ppt_w"/>
                                          </p:val>
                                        </p:tav>
                                        <p:tav tm="100000">
                                          <p:val>
                                            <p:strVal val="#ppt_w"/>
                                          </p:val>
                                        </p:tav>
                                      </p:tavLst>
                                    </p:anim>
                                    <p:anim calcmode="lin" valueType="num">
                                      <p:cBhvr>
                                        <p:cTn id="38" dur="500" fill="hold"/>
                                        <p:tgtEl>
                                          <p:spTgt spid="7171">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 fill="hold" grpId="0" nodeType="clickEffect">
                                  <p:stCondLst>
                                    <p:cond delay="0"/>
                                  </p:stCondLst>
                                  <p:childTnLst>
                                    <p:set>
                                      <p:cBhvr>
                                        <p:cTn id="42" dur="1" fill="hold">
                                          <p:stCondLst>
                                            <p:cond delay="0"/>
                                          </p:stCondLst>
                                        </p:cTn>
                                        <p:tgtEl>
                                          <p:spTgt spid="7171">
                                            <p:txEl>
                                              <p:pRg st="8" end="8"/>
                                            </p:txEl>
                                          </p:spTgt>
                                        </p:tgtEl>
                                        <p:attrNameLst>
                                          <p:attrName>style.visibility</p:attrName>
                                        </p:attrNameLst>
                                      </p:cBhvr>
                                      <p:to>
                                        <p:strVal val="visible"/>
                                      </p:to>
                                    </p:set>
                                    <p:anim calcmode="lin" valueType="num">
                                      <p:cBhvr>
                                        <p:cTn id="43"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44" dur="500" fill="hold"/>
                                        <p:tgtEl>
                                          <p:spTgt spid="7171">
                                            <p:txEl>
                                              <p:pRg st="8" end="8"/>
                                            </p:txEl>
                                          </p:spTgt>
                                        </p:tgtEl>
                                        <p:attrNameLst>
                                          <p:attrName>ppt_y</p:attrName>
                                        </p:attrNameLst>
                                      </p:cBhvr>
                                      <p:tavLst>
                                        <p:tav tm="0">
                                          <p:val>
                                            <p:strVal val="#ppt_y-#ppt_h/2"/>
                                          </p:val>
                                        </p:tav>
                                        <p:tav tm="100000">
                                          <p:val>
                                            <p:strVal val="#ppt_y"/>
                                          </p:val>
                                        </p:tav>
                                      </p:tavLst>
                                    </p:anim>
                                    <p:anim calcmode="lin" valueType="num">
                                      <p:cBhvr>
                                        <p:cTn id="45" dur="500" fill="hold"/>
                                        <p:tgtEl>
                                          <p:spTgt spid="7171">
                                            <p:txEl>
                                              <p:pRg st="8" end="8"/>
                                            </p:txEl>
                                          </p:spTgt>
                                        </p:tgtEl>
                                        <p:attrNameLst>
                                          <p:attrName>ppt_w</p:attrName>
                                        </p:attrNameLst>
                                      </p:cBhvr>
                                      <p:tavLst>
                                        <p:tav tm="0">
                                          <p:val>
                                            <p:strVal val="#ppt_w"/>
                                          </p:val>
                                        </p:tav>
                                        <p:tav tm="100000">
                                          <p:val>
                                            <p:strVal val="#ppt_w"/>
                                          </p:val>
                                        </p:tav>
                                      </p:tavLst>
                                    </p:anim>
                                    <p:anim calcmode="lin" valueType="num">
                                      <p:cBhvr>
                                        <p:cTn id="46" dur="500" fill="hold"/>
                                        <p:tgtEl>
                                          <p:spTgt spid="7171">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1" fill="hold" grpId="0" nodeType="clickEffect">
                                  <p:stCondLst>
                                    <p:cond delay="0"/>
                                  </p:stCondLst>
                                  <p:childTnLst>
                                    <p:set>
                                      <p:cBhvr>
                                        <p:cTn id="50" dur="1" fill="hold">
                                          <p:stCondLst>
                                            <p:cond delay="0"/>
                                          </p:stCondLst>
                                        </p:cTn>
                                        <p:tgtEl>
                                          <p:spTgt spid="7171">
                                            <p:txEl>
                                              <p:pRg st="10" end="10"/>
                                            </p:txEl>
                                          </p:spTgt>
                                        </p:tgtEl>
                                        <p:attrNameLst>
                                          <p:attrName>style.visibility</p:attrName>
                                        </p:attrNameLst>
                                      </p:cBhvr>
                                      <p:to>
                                        <p:strVal val="visible"/>
                                      </p:to>
                                    </p:set>
                                    <p:anim calcmode="lin" valueType="num">
                                      <p:cBhvr>
                                        <p:cTn id="51"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p:cTn id="52" dur="500" fill="hold"/>
                                        <p:tgtEl>
                                          <p:spTgt spid="7171">
                                            <p:txEl>
                                              <p:pRg st="10" end="10"/>
                                            </p:txEl>
                                          </p:spTgt>
                                        </p:tgtEl>
                                        <p:attrNameLst>
                                          <p:attrName>ppt_y</p:attrName>
                                        </p:attrNameLst>
                                      </p:cBhvr>
                                      <p:tavLst>
                                        <p:tav tm="0">
                                          <p:val>
                                            <p:strVal val="#ppt_y-#ppt_h/2"/>
                                          </p:val>
                                        </p:tav>
                                        <p:tav tm="100000">
                                          <p:val>
                                            <p:strVal val="#ppt_y"/>
                                          </p:val>
                                        </p:tav>
                                      </p:tavLst>
                                    </p:anim>
                                    <p:anim calcmode="lin" valueType="num">
                                      <p:cBhvr>
                                        <p:cTn id="53" dur="500" fill="hold"/>
                                        <p:tgtEl>
                                          <p:spTgt spid="7171">
                                            <p:txEl>
                                              <p:pRg st="10" end="10"/>
                                            </p:txEl>
                                          </p:spTgt>
                                        </p:tgtEl>
                                        <p:attrNameLst>
                                          <p:attrName>ppt_w</p:attrName>
                                        </p:attrNameLst>
                                      </p:cBhvr>
                                      <p:tavLst>
                                        <p:tav tm="0">
                                          <p:val>
                                            <p:strVal val="#ppt_w"/>
                                          </p:val>
                                        </p:tav>
                                        <p:tav tm="100000">
                                          <p:val>
                                            <p:strVal val="#ppt_w"/>
                                          </p:val>
                                        </p:tav>
                                      </p:tavLst>
                                    </p:anim>
                                    <p:anim calcmode="lin" valueType="num">
                                      <p:cBhvr>
                                        <p:cTn id="54" dur="500" fill="hold"/>
                                        <p:tgtEl>
                                          <p:spTgt spid="7171">
                                            <p:txEl>
                                              <p:pRg st="10" end="10"/>
                                            </p:txEl>
                                          </p:spTgt>
                                        </p:tgtEl>
                                        <p:attrNameLst>
                                          <p:attrName>ppt_h</p:attrName>
                                        </p:attrNameLst>
                                      </p:cBhvr>
                                      <p:tavLst>
                                        <p:tav tm="0">
                                          <p:val>
                                            <p:fltVal val="0"/>
                                          </p:val>
                                        </p:tav>
                                        <p:tav tm="100000">
                                          <p:val>
                                            <p:strVal val="#ppt_h"/>
                                          </p:val>
                                        </p:tav>
                                      </p:tavLst>
                                    </p:anim>
                                  </p:childTnLst>
                                </p:cTn>
                              </p:par>
                              <p:par>
                                <p:cTn id="55" presetID="17" presetClass="entr" presetSubtype="1" fill="hold" grpId="0" nodeType="withEffect">
                                  <p:stCondLst>
                                    <p:cond delay="0"/>
                                  </p:stCondLst>
                                  <p:childTnLst>
                                    <p:set>
                                      <p:cBhvr>
                                        <p:cTn id="56" dur="1" fill="hold">
                                          <p:stCondLst>
                                            <p:cond delay="0"/>
                                          </p:stCondLst>
                                        </p:cTn>
                                        <p:tgtEl>
                                          <p:spTgt spid="7171">
                                            <p:txEl>
                                              <p:pRg st="11" end="11"/>
                                            </p:txEl>
                                          </p:spTgt>
                                        </p:tgtEl>
                                        <p:attrNameLst>
                                          <p:attrName>style.visibility</p:attrName>
                                        </p:attrNameLst>
                                      </p:cBhvr>
                                      <p:to>
                                        <p:strVal val="visible"/>
                                      </p:to>
                                    </p:set>
                                    <p:anim calcmode="lin" valueType="num">
                                      <p:cBhvr>
                                        <p:cTn id="57" dur="5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p:cTn id="58" dur="500" fill="hold"/>
                                        <p:tgtEl>
                                          <p:spTgt spid="7171">
                                            <p:txEl>
                                              <p:pRg st="11" end="11"/>
                                            </p:txEl>
                                          </p:spTgt>
                                        </p:tgtEl>
                                        <p:attrNameLst>
                                          <p:attrName>ppt_y</p:attrName>
                                        </p:attrNameLst>
                                      </p:cBhvr>
                                      <p:tavLst>
                                        <p:tav tm="0">
                                          <p:val>
                                            <p:strVal val="#ppt_y-#ppt_h/2"/>
                                          </p:val>
                                        </p:tav>
                                        <p:tav tm="100000">
                                          <p:val>
                                            <p:strVal val="#ppt_y"/>
                                          </p:val>
                                        </p:tav>
                                      </p:tavLst>
                                    </p:anim>
                                    <p:anim calcmode="lin" valueType="num">
                                      <p:cBhvr>
                                        <p:cTn id="59" dur="500" fill="hold"/>
                                        <p:tgtEl>
                                          <p:spTgt spid="7171">
                                            <p:txEl>
                                              <p:pRg st="11" end="11"/>
                                            </p:txEl>
                                          </p:spTgt>
                                        </p:tgtEl>
                                        <p:attrNameLst>
                                          <p:attrName>ppt_w</p:attrName>
                                        </p:attrNameLst>
                                      </p:cBhvr>
                                      <p:tavLst>
                                        <p:tav tm="0">
                                          <p:val>
                                            <p:strVal val="#ppt_w"/>
                                          </p:val>
                                        </p:tav>
                                        <p:tav tm="100000">
                                          <p:val>
                                            <p:strVal val="#ppt_w"/>
                                          </p:val>
                                        </p:tav>
                                      </p:tavLst>
                                    </p:anim>
                                    <p:anim calcmode="lin" valueType="num">
                                      <p:cBhvr>
                                        <p:cTn id="60" dur="500" fill="hold"/>
                                        <p:tgtEl>
                                          <p:spTgt spid="7171">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 fill="hold" grpId="0" nodeType="clickEffect">
                                  <p:stCondLst>
                                    <p:cond delay="0"/>
                                  </p:stCondLst>
                                  <p:childTnLst>
                                    <p:set>
                                      <p:cBhvr>
                                        <p:cTn id="64" dur="1" fill="hold">
                                          <p:stCondLst>
                                            <p:cond delay="0"/>
                                          </p:stCondLst>
                                        </p:cTn>
                                        <p:tgtEl>
                                          <p:spTgt spid="7171">
                                            <p:txEl>
                                              <p:pRg st="13" end="13"/>
                                            </p:txEl>
                                          </p:spTgt>
                                        </p:tgtEl>
                                        <p:attrNameLst>
                                          <p:attrName>style.visibility</p:attrName>
                                        </p:attrNameLst>
                                      </p:cBhvr>
                                      <p:to>
                                        <p:strVal val="visible"/>
                                      </p:to>
                                    </p:set>
                                    <p:anim calcmode="lin" valueType="num">
                                      <p:cBhvr>
                                        <p:cTn id="65" dur="500" fill="hold"/>
                                        <p:tgtEl>
                                          <p:spTgt spid="7171">
                                            <p:txEl>
                                              <p:pRg st="13" end="13"/>
                                            </p:txEl>
                                          </p:spTgt>
                                        </p:tgtEl>
                                        <p:attrNameLst>
                                          <p:attrName>ppt_x</p:attrName>
                                        </p:attrNameLst>
                                      </p:cBhvr>
                                      <p:tavLst>
                                        <p:tav tm="0">
                                          <p:val>
                                            <p:strVal val="#ppt_x"/>
                                          </p:val>
                                        </p:tav>
                                        <p:tav tm="100000">
                                          <p:val>
                                            <p:strVal val="#ppt_x"/>
                                          </p:val>
                                        </p:tav>
                                      </p:tavLst>
                                    </p:anim>
                                    <p:anim calcmode="lin" valueType="num">
                                      <p:cBhvr>
                                        <p:cTn id="66" dur="500" fill="hold"/>
                                        <p:tgtEl>
                                          <p:spTgt spid="7171">
                                            <p:txEl>
                                              <p:pRg st="13" end="13"/>
                                            </p:txEl>
                                          </p:spTgt>
                                        </p:tgtEl>
                                        <p:attrNameLst>
                                          <p:attrName>ppt_y</p:attrName>
                                        </p:attrNameLst>
                                      </p:cBhvr>
                                      <p:tavLst>
                                        <p:tav tm="0">
                                          <p:val>
                                            <p:strVal val="#ppt_y-#ppt_h/2"/>
                                          </p:val>
                                        </p:tav>
                                        <p:tav tm="100000">
                                          <p:val>
                                            <p:strVal val="#ppt_y"/>
                                          </p:val>
                                        </p:tav>
                                      </p:tavLst>
                                    </p:anim>
                                    <p:anim calcmode="lin" valueType="num">
                                      <p:cBhvr>
                                        <p:cTn id="67" dur="500" fill="hold"/>
                                        <p:tgtEl>
                                          <p:spTgt spid="7171">
                                            <p:txEl>
                                              <p:pRg st="13" end="13"/>
                                            </p:txEl>
                                          </p:spTgt>
                                        </p:tgtEl>
                                        <p:attrNameLst>
                                          <p:attrName>ppt_w</p:attrName>
                                        </p:attrNameLst>
                                      </p:cBhvr>
                                      <p:tavLst>
                                        <p:tav tm="0">
                                          <p:val>
                                            <p:strVal val="#ppt_w"/>
                                          </p:val>
                                        </p:tav>
                                        <p:tav tm="100000">
                                          <p:val>
                                            <p:strVal val="#ppt_w"/>
                                          </p:val>
                                        </p:tav>
                                      </p:tavLst>
                                    </p:anim>
                                    <p:anim calcmode="lin" valueType="num">
                                      <p:cBhvr>
                                        <p:cTn id="68" dur="500" fill="hold"/>
                                        <p:tgtEl>
                                          <p:spTgt spid="7171">
                                            <p:txEl>
                                              <p:pRg st="13" end="13"/>
                                            </p:txEl>
                                          </p:spTgt>
                                        </p:tgtEl>
                                        <p:attrNameLst>
                                          <p:attrName>ppt_h</p:attrName>
                                        </p:attrNameLst>
                                      </p:cBhvr>
                                      <p:tavLst>
                                        <p:tav tm="0">
                                          <p:val>
                                            <p:fltVal val="0"/>
                                          </p:val>
                                        </p:tav>
                                        <p:tav tm="100000">
                                          <p:val>
                                            <p:strVal val="#ppt_h"/>
                                          </p:val>
                                        </p:tav>
                                      </p:tavLst>
                                    </p:anim>
                                  </p:childTnLst>
                                </p:cTn>
                              </p:par>
                              <p:par>
                                <p:cTn id="69" presetID="17" presetClass="entr" presetSubtype="1" fill="hold" grpId="0" nodeType="withEffect">
                                  <p:stCondLst>
                                    <p:cond delay="0"/>
                                  </p:stCondLst>
                                  <p:childTnLst>
                                    <p:set>
                                      <p:cBhvr>
                                        <p:cTn id="70" dur="1" fill="hold">
                                          <p:stCondLst>
                                            <p:cond delay="0"/>
                                          </p:stCondLst>
                                        </p:cTn>
                                        <p:tgtEl>
                                          <p:spTgt spid="7171">
                                            <p:txEl>
                                              <p:pRg st="14" end="14"/>
                                            </p:txEl>
                                          </p:spTgt>
                                        </p:tgtEl>
                                        <p:attrNameLst>
                                          <p:attrName>style.visibility</p:attrName>
                                        </p:attrNameLst>
                                      </p:cBhvr>
                                      <p:to>
                                        <p:strVal val="visible"/>
                                      </p:to>
                                    </p:set>
                                    <p:anim calcmode="lin" valueType="num">
                                      <p:cBhvr>
                                        <p:cTn id="71" dur="500" fill="hold"/>
                                        <p:tgtEl>
                                          <p:spTgt spid="7171">
                                            <p:txEl>
                                              <p:pRg st="14" end="14"/>
                                            </p:txEl>
                                          </p:spTgt>
                                        </p:tgtEl>
                                        <p:attrNameLst>
                                          <p:attrName>ppt_x</p:attrName>
                                        </p:attrNameLst>
                                      </p:cBhvr>
                                      <p:tavLst>
                                        <p:tav tm="0">
                                          <p:val>
                                            <p:strVal val="#ppt_x"/>
                                          </p:val>
                                        </p:tav>
                                        <p:tav tm="100000">
                                          <p:val>
                                            <p:strVal val="#ppt_x"/>
                                          </p:val>
                                        </p:tav>
                                      </p:tavLst>
                                    </p:anim>
                                    <p:anim calcmode="lin" valueType="num">
                                      <p:cBhvr>
                                        <p:cTn id="72" dur="500" fill="hold"/>
                                        <p:tgtEl>
                                          <p:spTgt spid="7171">
                                            <p:txEl>
                                              <p:pRg st="14" end="14"/>
                                            </p:txEl>
                                          </p:spTgt>
                                        </p:tgtEl>
                                        <p:attrNameLst>
                                          <p:attrName>ppt_y</p:attrName>
                                        </p:attrNameLst>
                                      </p:cBhvr>
                                      <p:tavLst>
                                        <p:tav tm="0">
                                          <p:val>
                                            <p:strVal val="#ppt_y-#ppt_h/2"/>
                                          </p:val>
                                        </p:tav>
                                        <p:tav tm="100000">
                                          <p:val>
                                            <p:strVal val="#ppt_y"/>
                                          </p:val>
                                        </p:tav>
                                      </p:tavLst>
                                    </p:anim>
                                    <p:anim calcmode="lin" valueType="num">
                                      <p:cBhvr>
                                        <p:cTn id="73" dur="500" fill="hold"/>
                                        <p:tgtEl>
                                          <p:spTgt spid="7171">
                                            <p:txEl>
                                              <p:pRg st="14" end="14"/>
                                            </p:txEl>
                                          </p:spTgt>
                                        </p:tgtEl>
                                        <p:attrNameLst>
                                          <p:attrName>ppt_w</p:attrName>
                                        </p:attrNameLst>
                                      </p:cBhvr>
                                      <p:tavLst>
                                        <p:tav tm="0">
                                          <p:val>
                                            <p:strVal val="#ppt_w"/>
                                          </p:val>
                                        </p:tav>
                                        <p:tav tm="100000">
                                          <p:val>
                                            <p:strVal val="#ppt_w"/>
                                          </p:val>
                                        </p:tav>
                                      </p:tavLst>
                                    </p:anim>
                                    <p:anim calcmode="lin" valueType="num">
                                      <p:cBhvr>
                                        <p:cTn id="74" dur="500" fill="hold"/>
                                        <p:tgtEl>
                                          <p:spTgt spid="7171">
                                            <p:txEl>
                                              <p:pRg st="14" end="1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altLang="en-US" sz="4800" b="1" i="1" dirty="0">
                <a:solidFill>
                  <a:schemeClr val="tx1"/>
                </a:solidFill>
                <a:cs typeface="Arial" panose="020B0604020202020204" pitchFamily="34" charset="0"/>
              </a:rPr>
              <a:t>Irritants</a:t>
            </a:r>
            <a:endParaRPr lang="en-US" altLang="en-US" sz="4800" b="1" dirty="0">
              <a:solidFill>
                <a:schemeClr val="tx1"/>
              </a:solidFill>
              <a:cs typeface="Arial" panose="020B0604020202020204" pitchFamily="34" charset="0"/>
            </a:endParaRPr>
          </a:p>
        </p:txBody>
      </p:sp>
      <p:sp>
        <p:nvSpPr>
          <p:cNvPr id="41987" name="Rectangle 3"/>
          <p:cNvSpPr>
            <a:spLocks noGrp="1" noChangeArrowheads="1"/>
          </p:cNvSpPr>
          <p:nvPr>
            <p:ph idx="1"/>
          </p:nvPr>
        </p:nvSpPr>
        <p:spPr/>
        <p:txBody>
          <a:bodyPr>
            <a:normAutofit/>
          </a:bodyPr>
          <a:lstStyle/>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Cause more discomfort than actual damage </a:t>
            </a:r>
          </a:p>
          <a:p>
            <a:endPar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pPr marL="0" indent="0">
              <a:buNone/>
            </a:pPr>
            <a:r>
              <a:rPr lang="en-US" altLang="en-US" sz="28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Common Irritants:</a:t>
            </a:r>
          </a:p>
          <a:p>
            <a:pPr lvl="1"/>
            <a:r>
              <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Gasoline	</a:t>
            </a:r>
          </a:p>
          <a:p>
            <a:pPr lvl="1"/>
            <a:r>
              <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Tactical &amp; Defense Sprays (“Pepper” Spray)</a:t>
            </a:r>
          </a:p>
          <a:p>
            <a:pPr lvl="1"/>
            <a:r>
              <a:rPr lang="en-US" altLang="en-US" sz="2400"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Some Household Detergents</a:t>
            </a:r>
          </a:p>
          <a:p>
            <a:pPr marL="685800" lvl="2" indent="0">
              <a:buNone/>
            </a:pPr>
            <a:r>
              <a:rPr lang="en-US" altLang="en-US" b="1" dirty="0">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Note:  Liquid detergent capsules may form alkalis when dissolved in water </a:t>
            </a:r>
          </a:p>
          <a:p>
            <a:pPr marL="342900" lvl="1" indent="0">
              <a:buNone/>
            </a:pPr>
            <a:endParaRPr lang="en-US" altLang="en-US" dirty="0"/>
          </a:p>
        </p:txBody>
      </p:sp>
      <p:sp>
        <p:nvSpPr>
          <p:cNvPr id="26628" name="Text Box 4"/>
          <p:cNvSpPr txBox="1">
            <a:spLocks noChangeArrowheads="1"/>
          </p:cNvSpPr>
          <p:nvPr/>
        </p:nvSpPr>
        <p:spPr bwMode="auto">
          <a:xfrm>
            <a:off x="0" y="609600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1600" b="1" dirty="0">
                <a:effectLst>
                  <a:outerShdw blurRad="50800" dist="50800" dir="5400000" algn="ctr" rotWithShape="0">
                    <a:schemeClr val="bg1">
                      <a:alpha val="98000"/>
                    </a:schemeClr>
                  </a:outerShdw>
                </a:effectLst>
                <a:latin typeface="Tahoma" panose="020B0604030504040204" pitchFamily="34" charset="0"/>
              </a:rPr>
              <a:t>Irritants are substances with a neutral pH</a:t>
            </a:r>
            <a:endParaRPr lang="en-US" altLang="en-US" sz="4400" b="1" dirty="0">
              <a:effectLst>
                <a:outerShdw blurRad="50800" dist="50800" dir="5400000" algn="ctr" rotWithShape="0">
                  <a:schemeClr val="bg1">
                    <a:alpha val="98000"/>
                  </a:schemeClr>
                </a:outerShdw>
              </a:effectLst>
              <a:latin typeface="Tahoma" panose="020B060403050404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1987">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41987">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419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 calcmode="lin" valueType="num">
                                      <p:cBhvr>
                                        <p:cTn id="15"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41987">
                                            <p:txEl>
                                              <p:pRg st="2" end="2"/>
                                            </p:txEl>
                                          </p:spTgt>
                                        </p:tgtEl>
                                        <p:attrNameLst>
                                          <p:attrName>ppt_y</p:attrName>
                                        </p:attrNameLst>
                                      </p:cBhvr>
                                      <p:tavLst>
                                        <p:tav tm="0">
                                          <p:val>
                                            <p:strVal val="#ppt_y-#ppt_h/2"/>
                                          </p:val>
                                        </p:tav>
                                        <p:tav tm="100000">
                                          <p:val>
                                            <p:strVal val="#ppt_y"/>
                                          </p:val>
                                        </p:tav>
                                      </p:tavLst>
                                    </p:anim>
                                    <p:anim calcmode="lin" valueType="num">
                                      <p:cBhvr>
                                        <p:cTn id="17" dur="500" fill="hold"/>
                                        <p:tgtEl>
                                          <p:spTgt spid="41987">
                                            <p:txEl>
                                              <p:pRg st="2" end="2"/>
                                            </p:txEl>
                                          </p:spTgt>
                                        </p:tgtEl>
                                        <p:attrNameLst>
                                          <p:attrName>ppt_w</p:attrName>
                                        </p:attrNameLst>
                                      </p:cBhvr>
                                      <p:tavLst>
                                        <p:tav tm="0">
                                          <p:val>
                                            <p:strVal val="#ppt_w"/>
                                          </p:val>
                                        </p:tav>
                                        <p:tav tm="100000">
                                          <p:val>
                                            <p:strVal val="#ppt_w"/>
                                          </p:val>
                                        </p:tav>
                                      </p:tavLst>
                                    </p:anim>
                                    <p:anim calcmode="lin" valueType="num">
                                      <p:cBhvr>
                                        <p:cTn id="18" dur="500" fill="hold"/>
                                        <p:tgtEl>
                                          <p:spTgt spid="41987">
                                            <p:txEl>
                                              <p:pRg st="2" end="2"/>
                                            </p:txEl>
                                          </p:spTgt>
                                        </p:tgtEl>
                                        <p:attrNameLst>
                                          <p:attrName>ppt_h</p:attrName>
                                        </p:attrNameLst>
                                      </p:cBhvr>
                                      <p:tavLst>
                                        <p:tav tm="0">
                                          <p:val>
                                            <p:fltVal val="0"/>
                                          </p:val>
                                        </p:tav>
                                        <p:tav tm="100000">
                                          <p:val>
                                            <p:strVal val="#ppt_h"/>
                                          </p:val>
                                        </p:tav>
                                      </p:tavLst>
                                    </p:anim>
                                  </p:childTnLst>
                                </p:cTn>
                              </p:par>
                              <p:par>
                                <p:cTn id="19" presetID="17" presetClass="entr" presetSubtype="1" fill="hold" grpId="0" nodeType="withEffect">
                                  <p:stCondLst>
                                    <p:cond delay="0"/>
                                  </p:stCondLst>
                                  <p:childTnLst>
                                    <p:set>
                                      <p:cBhvr>
                                        <p:cTn id="20" dur="1" fill="hold">
                                          <p:stCondLst>
                                            <p:cond delay="0"/>
                                          </p:stCondLst>
                                        </p:cTn>
                                        <p:tgtEl>
                                          <p:spTgt spid="41987">
                                            <p:txEl>
                                              <p:pRg st="3" end="3"/>
                                            </p:txEl>
                                          </p:spTgt>
                                        </p:tgtEl>
                                        <p:attrNameLst>
                                          <p:attrName>style.visibility</p:attrName>
                                        </p:attrNameLst>
                                      </p:cBhvr>
                                      <p:to>
                                        <p:strVal val="visible"/>
                                      </p:to>
                                    </p:set>
                                    <p:anim calcmode="lin" valueType="num">
                                      <p:cBhvr>
                                        <p:cTn id="21"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41987">
                                            <p:txEl>
                                              <p:pRg st="3" end="3"/>
                                            </p:txEl>
                                          </p:spTgt>
                                        </p:tgtEl>
                                        <p:attrNameLst>
                                          <p:attrName>ppt_y</p:attrName>
                                        </p:attrNameLst>
                                      </p:cBhvr>
                                      <p:tavLst>
                                        <p:tav tm="0">
                                          <p:val>
                                            <p:strVal val="#ppt_y-#ppt_h/2"/>
                                          </p:val>
                                        </p:tav>
                                        <p:tav tm="100000">
                                          <p:val>
                                            <p:strVal val="#ppt_y"/>
                                          </p:val>
                                        </p:tav>
                                      </p:tavLst>
                                    </p:anim>
                                    <p:anim calcmode="lin" valueType="num">
                                      <p:cBhvr>
                                        <p:cTn id="23" dur="500" fill="hold"/>
                                        <p:tgtEl>
                                          <p:spTgt spid="41987">
                                            <p:txEl>
                                              <p:pRg st="3" end="3"/>
                                            </p:txEl>
                                          </p:spTgt>
                                        </p:tgtEl>
                                        <p:attrNameLst>
                                          <p:attrName>ppt_w</p:attrName>
                                        </p:attrNameLst>
                                      </p:cBhvr>
                                      <p:tavLst>
                                        <p:tav tm="0">
                                          <p:val>
                                            <p:strVal val="#ppt_w"/>
                                          </p:val>
                                        </p:tav>
                                        <p:tav tm="100000">
                                          <p:val>
                                            <p:strVal val="#ppt_w"/>
                                          </p:val>
                                        </p:tav>
                                      </p:tavLst>
                                    </p:anim>
                                    <p:anim calcmode="lin" valueType="num">
                                      <p:cBhvr>
                                        <p:cTn id="24" dur="500" fill="hold"/>
                                        <p:tgtEl>
                                          <p:spTgt spid="41987">
                                            <p:txEl>
                                              <p:pRg st="3" end="3"/>
                                            </p:txEl>
                                          </p:spTgt>
                                        </p:tgtEl>
                                        <p:attrNameLst>
                                          <p:attrName>ppt_h</p:attrName>
                                        </p:attrNameLst>
                                      </p:cBhvr>
                                      <p:tavLst>
                                        <p:tav tm="0">
                                          <p:val>
                                            <p:fltVal val="0"/>
                                          </p:val>
                                        </p:tav>
                                        <p:tav tm="100000">
                                          <p:val>
                                            <p:strVal val="#ppt_h"/>
                                          </p:val>
                                        </p:tav>
                                      </p:tavLst>
                                    </p:anim>
                                  </p:childTnLst>
                                </p:cTn>
                              </p:par>
                              <p:par>
                                <p:cTn id="25" presetID="17" presetClass="entr" presetSubtype="1" fill="hold" grpId="0" nodeType="with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 calcmode="lin" valueType="num">
                                      <p:cBhvr>
                                        <p:cTn id="27"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41987">
                                            <p:txEl>
                                              <p:pRg st="4" end="4"/>
                                            </p:txEl>
                                          </p:spTgt>
                                        </p:tgtEl>
                                        <p:attrNameLst>
                                          <p:attrName>ppt_y</p:attrName>
                                        </p:attrNameLst>
                                      </p:cBhvr>
                                      <p:tavLst>
                                        <p:tav tm="0">
                                          <p:val>
                                            <p:strVal val="#ppt_y-#ppt_h/2"/>
                                          </p:val>
                                        </p:tav>
                                        <p:tav tm="100000">
                                          <p:val>
                                            <p:strVal val="#ppt_y"/>
                                          </p:val>
                                        </p:tav>
                                      </p:tavLst>
                                    </p:anim>
                                    <p:anim calcmode="lin" valueType="num">
                                      <p:cBhvr>
                                        <p:cTn id="29" dur="500" fill="hold"/>
                                        <p:tgtEl>
                                          <p:spTgt spid="41987">
                                            <p:txEl>
                                              <p:pRg st="4" end="4"/>
                                            </p:txEl>
                                          </p:spTgt>
                                        </p:tgtEl>
                                        <p:attrNameLst>
                                          <p:attrName>ppt_w</p:attrName>
                                        </p:attrNameLst>
                                      </p:cBhvr>
                                      <p:tavLst>
                                        <p:tav tm="0">
                                          <p:val>
                                            <p:strVal val="#ppt_w"/>
                                          </p:val>
                                        </p:tav>
                                        <p:tav tm="100000">
                                          <p:val>
                                            <p:strVal val="#ppt_w"/>
                                          </p:val>
                                        </p:tav>
                                      </p:tavLst>
                                    </p:anim>
                                    <p:anim calcmode="lin" valueType="num">
                                      <p:cBhvr>
                                        <p:cTn id="30" dur="500" fill="hold"/>
                                        <p:tgtEl>
                                          <p:spTgt spid="41987">
                                            <p:txEl>
                                              <p:pRg st="4" end="4"/>
                                            </p:txEl>
                                          </p:spTgt>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41987">
                                            <p:txEl>
                                              <p:pRg st="5" end="5"/>
                                            </p:txEl>
                                          </p:spTgt>
                                        </p:tgtEl>
                                        <p:attrNameLst>
                                          <p:attrName>style.visibility</p:attrName>
                                        </p:attrNameLst>
                                      </p:cBhvr>
                                      <p:to>
                                        <p:strVal val="visible"/>
                                      </p:to>
                                    </p:set>
                                    <p:anim calcmode="lin" valueType="num">
                                      <p:cBhvr>
                                        <p:cTn id="33"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1987">
                                            <p:txEl>
                                              <p:pRg st="5" end="5"/>
                                            </p:txEl>
                                          </p:spTgt>
                                        </p:tgtEl>
                                        <p:attrNameLst>
                                          <p:attrName>ppt_y</p:attrName>
                                        </p:attrNameLst>
                                      </p:cBhvr>
                                      <p:tavLst>
                                        <p:tav tm="0">
                                          <p:val>
                                            <p:strVal val="#ppt_y-#ppt_h/2"/>
                                          </p:val>
                                        </p:tav>
                                        <p:tav tm="100000">
                                          <p:val>
                                            <p:strVal val="#ppt_y"/>
                                          </p:val>
                                        </p:tav>
                                      </p:tavLst>
                                    </p:anim>
                                    <p:anim calcmode="lin" valueType="num">
                                      <p:cBhvr>
                                        <p:cTn id="35" dur="500" fill="hold"/>
                                        <p:tgtEl>
                                          <p:spTgt spid="41987">
                                            <p:txEl>
                                              <p:pRg st="5" end="5"/>
                                            </p:txEl>
                                          </p:spTgt>
                                        </p:tgtEl>
                                        <p:attrNameLst>
                                          <p:attrName>ppt_w</p:attrName>
                                        </p:attrNameLst>
                                      </p:cBhvr>
                                      <p:tavLst>
                                        <p:tav tm="0">
                                          <p:val>
                                            <p:strVal val="#ppt_w"/>
                                          </p:val>
                                        </p:tav>
                                        <p:tav tm="100000">
                                          <p:val>
                                            <p:strVal val="#ppt_w"/>
                                          </p:val>
                                        </p:tav>
                                      </p:tavLst>
                                    </p:anim>
                                    <p:anim calcmode="lin" valueType="num">
                                      <p:cBhvr>
                                        <p:cTn id="36" dur="500" fill="hold"/>
                                        <p:tgtEl>
                                          <p:spTgt spid="41987">
                                            <p:txEl>
                                              <p:pRg st="5" end="5"/>
                                            </p:txEl>
                                          </p:spTgt>
                                        </p:tgtEl>
                                        <p:attrNameLst>
                                          <p:attrName>ppt_h</p:attrName>
                                        </p:attrNameLst>
                                      </p:cBhvr>
                                      <p:tavLst>
                                        <p:tav tm="0">
                                          <p:val>
                                            <p:fltVal val="0"/>
                                          </p:val>
                                        </p:tav>
                                        <p:tav tm="100000">
                                          <p:val>
                                            <p:strVal val="#ppt_h"/>
                                          </p:val>
                                        </p:tav>
                                      </p:tavLst>
                                    </p:anim>
                                  </p:childTnLst>
                                </p:cTn>
                              </p:par>
                              <p:par>
                                <p:cTn id="37" presetID="17" presetClass="entr" presetSubtype="1" fill="hold" grpId="0" nodeType="withEffect">
                                  <p:stCondLst>
                                    <p:cond delay="0"/>
                                  </p:stCondLst>
                                  <p:childTnLst>
                                    <p:set>
                                      <p:cBhvr>
                                        <p:cTn id="38" dur="1" fill="hold">
                                          <p:stCondLst>
                                            <p:cond delay="0"/>
                                          </p:stCondLst>
                                        </p:cTn>
                                        <p:tgtEl>
                                          <p:spTgt spid="41987">
                                            <p:txEl>
                                              <p:pRg st="6" end="6"/>
                                            </p:txEl>
                                          </p:spTgt>
                                        </p:tgtEl>
                                        <p:attrNameLst>
                                          <p:attrName>style.visibility</p:attrName>
                                        </p:attrNameLst>
                                      </p:cBhvr>
                                      <p:to>
                                        <p:strVal val="visible"/>
                                      </p:to>
                                    </p:set>
                                    <p:anim calcmode="lin" valueType="num">
                                      <p:cBhvr>
                                        <p:cTn id="39"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41987">
                                            <p:txEl>
                                              <p:pRg st="6" end="6"/>
                                            </p:txEl>
                                          </p:spTgt>
                                        </p:tgtEl>
                                        <p:attrNameLst>
                                          <p:attrName>ppt_y</p:attrName>
                                        </p:attrNameLst>
                                      </p:cBhvr>
                                      <p:tavLst>
                                        <p:tav tm="0">
                                          <p:val>
                                            <p:strVal val="#ppt_y-#ppt_h/2"/>
                                          </p:val>
                                        </p:tav>
                                        <p:tav tm="100000">
                                          <p:val>
                                            <p:strVal val="#ppt_y"/>
                                          </p:val>
                                        </p:tav>
                                      </p:tavLst>
                                    </p:anim>
                                    <p:anim calcmode="lin" valueType="num">
                                      <p:cBhvr>
                                        <p:cTn id="41" dur="500" fill="hold"/>
                                        <p:tgtEl>
                                          <p:spTgt spid="41987">
                                            <p:txEl>
                                              <p:pRg st="6" end="6"/>
                                            </p:txEl>
                                          </p:spTgt>
                                        </p:tgtEl>
                                        <p:attrNameLst>
                                          <p:attrName>ppt_w</p:attrName>
                                        </p:attrNameLst>
                                      </p:cBhvr>
                                      <p:tavLst>
                                        <p:tav tm="0">
                                          <p:val>
                                            <p:strVal val="#ppt_w"/>
                                          </p:val>
                                        </p:tav>
                                        <p:tav tm="100000">
                                          <p:val>
                                            <p:strVal val="#ppt_w"/>
                                          </p:val>
                                        </p:tav>
                                      </p:tavLst>
                                    </p:anim>
                                    <p:anim calcmode="lin" valueType="num">
                                      <p:cBhvr>
                                        <p:cTn id="42" dur="500" fill="hold"/>
                                        <p:tgtEl>
                                          <p:spTgt spid="4198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485916" y="365126"/>
            <a:ext cx="8029434" cy="1325563"/>
          </a:xfrm>
        </p:spPr>
        <p:txBody>
          <a:bodyPr>
            <a:normAutofit/>
          </a:bodyPr>
          <a:lstStyle/>
          <a:p>
            <a:r>
              <a:rPr lang="en-US" altLang="en-US" sz="4000" b="1" i="1" dirty="0">
                <a:solidFill>
                  <a:schemeClr val="tx1"/>
                </a:solidFill>
                <a:latin typeface="Arial" panose="020B0604020202020204" pitchFamily="34" charset="0"/>
                <a:cs typeface="Arial" panose="020B0604020202020204" pitchFamily="34" charset="0"/>
              </a:rPr>
              <a:t>Materials Used for Irrigation with The Morgan Lens</a:t>
            </a:r>
          </a:p>
        </p:txBody>
      </p:sp>
      <p:sp>
        <p:nvSpPr>
          <p:cNvPr id="28675" name="Rectangle 1027"/>
          <p:cNvSpPr>
            <a:spLocks noGrp="1" noChangeArrowheads="1"/>
          </p:cNvSpPr>
          <p:nvPr>
            <p:ph idx="1"/>
          </p:nvPr>
        </p:nvSpPr>
        <p:spPr>
          <a:xfrm>
            <a:off x="5638800" y="3693703"/>
            <a:ext cx="7675350" cy="3124200"/>
          </a:xfrm>
        </p:spPr>
        <p:txBody>
          <a:bodyPr>
            <a:normAutofit/>
          </a:bodyPr>
          <a:lstStyle/>
          <a:p>
            <a:pPr>
              <a:defRPr/>
            </a:pPr>
            <a:endParaRPr lang="en-US" altLang="en-US" sz="2800" dirty="0">
              <a:latin typeface="Arial" panose="020B0604020202020204" pitchFamily="34" charset="0"/>
              <a:cs typeface="Arial" panose="020B0604020202020204" pitchFamily="34" charset="0"/>
            </a:endParaRPr>
          </a:p>
          <a:p>
            <a:pPr>
              <a:defRPr/>
            </a:pPr>
            <a:endParaRPr lang="en-US" altLang="en-US" sz="2800" dirty="0">
              <a:latin typeface="Arial" panose="020B0604020202020204" pitchFamily="34" charset="0"/>
              <a:cs typeface="Arial" panose="020B0604020202020204" pitchFamily="34" charset="0"/>
            </a:endParaRPr>
          </a:p>
          <a:p>
            <a:pPr>
              <a:defRPr/>
            </a:pPr>
            <a:endParaRPr lang="en-US" altLang="en-US" sz="2800" dirty="0">
              <a:latin typeface="Arial" panose="020B0604020202020204" pitchFamily="34" charset="0"/>
              <a:cs typeface="Arial" panose="020B0604020202020204" pitchFamily="34" charset="0"/>
            </a:endParaRPr>
          </a:p>
        </p:txBody>
      </p:sp>
      <p:sp>
        <p:nvSpPr>
          <p:cNvPr id="2" name="TextBox 1"/>
          <p:cNvSpPr txBox="1"/>
          <p:nvPr/>
        </p:nvSpPr>
        <p:spPr>
          <a:xfrm>
            <a:off x="485916" y="1647145"/>
            <a:ext cx="7863068" cy="1354217"/>
          </a:xfrm>
          <a:prstGeom prst="rect">
            <a:avLst/>
          </a:prstGeom>
          <a:noFill/>
        </p:spPr>
        <p:txBody>
          <a:bodyPr wrap="square" rtlCol="0">
            <a:spAutoFit/>
          </a:bodyPr>
          <a:lstStyle/>
          <a:p>
            <a:r>
              <a:rPr lang="en-US" altLang="en-US" sz="24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Morgan Lenses</a:t>
            </a:r>
            <a:r>
              <a:rPr lang="en-US" altLang="en-US" sz="2400" b="1" baseline="44000"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a:t>
            </a:r>
            <a:r>
              <a:rPr lang="en-US" altLang="en-US" sz="24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(1 or 2)</a:t>
            </a:r>
          </a:p>
          <a:p>
            <a:r>
              <a:rPr lang="en-US" altLang="en-US" sz="12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a:t>
            </a:r>
            <a:r>
              <a:rPr lang="en-US" altLang="en-US" sz="2000" b="1" i="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Note:  Pain in one eye may mask pain in other--irrigate both </a:t>
            </a:r>
          </a:p>
          <a:p>
            <a:r>
              <a:rPr lang="en-US" altLang="en-US" sz="2000" b="1" i="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unless injury is known to be limited to one eye</a:t>
            </a:r>
          </a:p>
          <a:p>
            <a:endParaRPr lang="en-US" dirty="0"/>
          </a:p>
        </p:txBody>
      </p:sp>
      <p:sp>
        <p:nvSpPr>
          <p:cNvPr id="3" name="TextBox 2"/>
          <p:cNvSpPr txBox="1"/>
          <p:nvPr/>
        </p:nvSpPr>
        <p:spPr>
          <a:xfrm>
            <a:off x="485916" y="2789483"/>
            <a:ext cx="6400800" cy="1015663"/>
          </a:xfrm>
          <a:prstGeom prst="rect">
            <a:avLst/>
          </a:prstGeom>
          <a:noFill/>
        </p:spPr>
        <p:txBody>
          <a:bodyPr wrap="square" rtlCol="0">
            <a:spAutoFit/>
          </a:bodyPr>
          <a:lstStyle/>
          <a:p>
            <a:r>
              <a:rPr lang="en-US" altLang="en-US" sz="24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Morgan Lens Delivery Set</a:t>
            </a:r>
            <a:r>
              <a:rPr lang="en-US" altLang="en-US" sz="2400" b="1" baseline="44000"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a:t>
            </a:r>
            <a:r>
              <a:rPr lang="en-US" altLang="en-US" sz="24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(or I.V. set)</a:t>
            </a:r>
            <a:endParaRPr lang="en-US" altLang="en-US" sz="2400" b="1" baseline="54000"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endParaRPr>
          </a:p>
          <a:p>
            <a:endParaRPr lang="en-US" dirty="0">
              <a:effectLst>
                <a:outerShdw blurRad="50800" dist="50800" dir="5400000" algn="ctr" rotWithShape="0">
                  <a:schemeClr val="bg1">
                    <a:alpha val="98000"/>
                  </a:schemeClr>
                </a:outerShdw>
              </a:effectLst>
            </a:endParaRPr>
          </a:p>
          <a:p>
            <a:endParaRPr lang="en-US" dirty="0"/>
          </a:p>
        </p:txBody>
      </p:sp>
      <p:sp>
        <p:nvSpPr>
          <p:cNvPr id="4" name="TextBox 3"/>
          <p:cNvSpPr txBox="1"/>
          <p:nvPr/>
        </p:nvSpPr>
        <p:spPr>
          <a:xfrm>
            <a:off x="485916" y="4245219"/>
            <a:ext cx="7329668" cy="1477328"/>
          </a:xfrm>
          <a:prstGeom prst="rect">
            <a:avLst/>
          </a:prstGeom>
          <a:noFill/>
        </p:spPr>
        <p:txBody>
          <a:bodyPr wrap="square" rtlCol="0">
            <a:spAutoFit/>
          </a:bodyPr>
          <a:lstStyle/>
          <a:p>
            <a:r>
              <a:rPr lang="en-US" altLang="en-US" sz="24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Suitable Irrigation Solution—</a:t>
            </a:r>
          </a:p>
          <a:p>
            <a:r>
              <a:rPr lang="en-US" altLang="en-US" sz="24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lactated Ringer’s (Hartmann’s </a:t>
            </a:r>
          </a:p>
          <a:p>
            <a:r>
              <a:rPr lang="en-US" altLang="en-US" sz="24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Solution) recommended</a:t>
            </a:r>
          </a:p>
          <a:p>
            <a:endParaRPr lang="en-US" dirty="0"/>
          </a:p>
        </p:txBody>
      </p:sp>
      <p:sp>
        <p:nvSpPr>
          <p:cNvPr id="5" name="TextBox 4"/>
          <p:cNvSpPr txBox="1"/>
          <p:nvPr/>
        </p:nvSpPr>
        <p:spPr>
          <a:xfrm>
            <a:off x="487845" y="5502075"/>
            <a:ext cx="6705600" cy="1477328"/>
          </a:xfrm>
          <a:prstGeom prst="rect">
            <a:avLst/>
          </a:prstGeom>
          <a:noFill/>
        </p:spPr>
        <p:txBody>
          <a:bodyPr wrap="square" rtlCol="0">
            <a:spAutoFit/>
          </a:bodyPr>
          <a:lstStyle/>
          <a:p>
            <a:pPr marL="0" indent="0">
              <a:buFontTx/>
              <a:buNone/>
              <a:defRPr/>
            </a:pPr>
            <a:r>
              <a:rPr lang="en-US" altLang="en-US" sz="24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Optional materials:</a:t>
            </a:r>
          </a:p>
          <a:p>
            <a:pPr>
              <a:defRPr/>
            </a:pPr>
            <a:r>
              <a:rPr lang="en-US" altLang="en-US" sz="24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-Topical ocular anesthetic if available  </a:t>
            </a:r>
          </a:p>
          <a:p>
            <a:pPr>
              <a:defRPr/>
            </a:pPr>
            <a:r>
              <a:rPr lang="en-US" altLang="en-US" sz="2400" b="1"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-pH paper</a:t>
            </a:r>
          </a:p>
          <a:p>
            <a:endParaRPr lang="en-US" sz="1800" dirty="0">
              <a:solidFill>
                <a:schemeClr val="tx1"/>
              </a:solidFill>
            </a:endParaRPr>
          </a:p>
        </p:txBody>
      </p:sp>
      <p:sp>
        <p:nvSpPr>
          <p:cNvPr id="6" name="TextBox 5"/>
          <p:cNvSpPr txBox="1"/>
          <p:nvPr/>
        </p:nvSpPr>
        <p:spPr>
          <a:xfrm>
            <a:off x="485916" y="3376667"/>
            <a:ext cx="7932419" cy="830997"/>
          </a:xfrm>
          <a:prstGeom prst="rect">
            <a:avLst/>
          </a:prstGeom>
          <a:noFill/>
        </p:spPr>
        <p:txBody>
          <a:bodyPr wrap="square" rtlCol="0">
            <a:spAutoFit/>
          </a:bodyPr>
          <a:lstStyle/>
          <a:p>
            <a:r>
              <a:rPr lang="en-US" sz="2400" b="1" dirty="0">
                <a:solidFill>
                  <a:schemeClr val="tx1"/>
                </a:solidFill>
                <a:effectLst>
                  <a:outerShdw blurRad="50800" dist="50800" dir="5400000" algn="ctr" rotWithShape="0">
                    <a:schemeClr val="bg1">
                      <a:alpha val="98000"/>
                    </a:schemeClr>
                  </a:outerShdw>
                </a:effectLst>
              </a:rPr>
              <a:t>Medi-Duct</a:t>
            </a:r>
            <a:r>
              <a:rPr lang="en-US" altLang="en-US" sz="2400" b="1" baseline="44000" dirty="0">
                <a:solidFill>
                  <a:schemeClr val="tx1"/>
                </a:solidFill>
                <a:effectLst>
                  <a:outerShdw blurRad="50800" dist="50800" dir="5400000" algn="ctr" rotWithShape="0">
                    <a:schemeClr val="bg1">
                      <a:alpha val="98000"/>
                    </a:schemeClr>
                  </a:outerShdw>
                </a:effectLst>
                <a:latin typeface="Arial" panose="020B0604020202020204" pitchFamily="34" charset="0"/>
                <a:cs typeface="Arial" panose="020B0604020202020204" pitchFamily="34" charset="0"/>
              </a:rPr>
              <a:t> ® </a:t>
            </a:r>
            <a:r>
              <a:rPr lang="en-US" sz="2400" b="1" dirty="0">
                <a:solidFill>
                  <a:schemeClr val="tx1"/>
                </a:solidFill>
                <a:effectLst>
                  <a:outerShdw blurRad="50800" dist="50800" dir="5400000" algn="ctr" rotWithShape="0">
                    <a:schemeClr val="bg1">
                      <a:alpha val="98000"/>
                    </a:schemeClr>
                  </a:outerShdw>
                </a:effectLst>
              </a:rPr>
              <a:t>(or towels) to </a:t>
            </a:r>
          </a:p>
          <a:p>
            <a:r>
              <a:rPr lang="en-US" sz="2400" b="1" dirty="0">
                <a:solidFill>
                  <a:schemeClr val="tx1"/>
                </a:solidFill>
                <a:effectLst>
                  <a:outerShdw blurRad="50800" dist="50800" dir="5400000" algn="ctr" rotWithShape="0">
                    <a:schemeClr val="bg1">
                      <a:alpha val="98000"/>
                    </a:schemeClr>
                  </a:outerShdw>
                </a:effectLst>
              </a:rPr>
              <a:t>absorb outflow</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3410" y="3322738"/>
            <a:ext cx="3549208" cy="180063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8826" y="3540077"/>
            <a:ext cx="2618049" cy="300399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9152" y="3458117"/>
            <a:ext cx="2311741" cy="32284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76338" y="609600"/>
            <a:ext cx="7967662" cy="1143000"/>
          </a:xfrm>
        </p:spPr>
        <p:txBody>
          <a:bodyPr>
            <a:normAutofit/>
          </a:bodyPr>
          <a:lstStyle/>
          <a:p>
            <a:pPr>
              <a:lnSpc>
                <a:spcPct val="70000"/>
              </a:lnSpc>
            </a:pPr>
            <a:r>
              <a:rPr lang="en-US" altLang="en-US" sz="4800" b="1" i="1" dirty="0">
                <a:solidFill>
                  <a:schemeClr val="tx1"/>
                </a:solidFill>
                <a:cs typeface="Arial" panose="020B0604020202020204" pitchFamily="34" charset="0"/>
              </a:rPr>
              <a:t>Morgan Lens Insertion</a:t>
            </a:r>
            <a:endParaRPr lang="en-US" altLang="en-US" sz="4800" i="1" dirty="0">
              <a:solidFill>
                <a:schemeClr val="tx1"/>
              </a:solidFill>
              <a:cs typeface="Arial" panose="020B0604020202020204" pitchFamily="34" charset="0"/>
            </a:endParaRPr>
          </a:p>
        </p:txBody>
      </p:sp>
      <p:sp>
        <p:nvSpPr>
          <p:cNvPr id="30723" name="Rectangle 4"/>
          <p:cNvSpPr>
            <a:spLocks noGrp="1" noChangeArrowheads="1"/>
          </p:cNvSpPr>
          <p:nvPr>
            <p:ph type="body" sz="half" idx="2"/>
          </p:nvPr>
        </p:nvSpPr>
        <p:spPr>
          <a:xfrm>
            <a:off x="609600" y="1905000"/>
            <a:ext cx="4038600" cy="4495800"/>
          </a:xfrm>
        </p:spPr>
        <p:txBody>
          <a:bodyPr>
            <a:normAutofit fontScale="92500" lnSpcReduction="20000"/>
          </a:bodyPr>
          <a:lstStyle/>
          <a:p>
            <a:pPr>
              <a:buFontTx/>
              <a:buNone/>
            </a:pPr>
            <a:r>
              <a:rPr lang="en-US" altLang="en-US" sz="3900" b="1" dirty="0">
                <a:effectLst>
                  <a:outerShdw blurRad="50800" dist="50800" dir="5400000" algn="ctr" rotWithShape="0">
                    <a:srgbClr val="000000"/>
                  </a:outerShdw>
                </a:effectLst>
                <a:latin typeface="Arial" panose="020B0604020202020204" pitchFamily="34" charset="0"/>
                <a:cs typeface="Arial" panose="020B0604020202020204" pitchFamily="34" charset="0"/>
              </a:rPr>
              <a:t>Step One</a:t>
            </a:r>
            <a:r>
              <a:rPr lang="en-US" altLang="en-US" sz="3600" b="1" dirty="0">
                <a:effectLst>
                  <a:outerShdw blurRad="50800" dist="50800" dir="5400000" algn="ctr" rotWithShape="0">
                    <a:srgbClr val="000000"/>
                  </a:outerShdw>
                </a:effectLst>
                <a:latin typeface="Arial" panose="020B0604020202020204" pitchFamily="34" charset="0"/>
                <a:cs typeface="Arial" panose="020B0604020202020204" pitchFamily="34" charset="0"/>
              </a:rPr>
              <a:t>:</a:t>
            </a:r>
            <a:endParaRPr lang="en-US" altLang="en-US" dirty="0">
              <a:effectLst>
                <a:outerShdw blurRad="50800" dist="50800" dir="5400000" algn="ctr" rotWithShape="0">
                  <a:srgbClr val="000000"/>
                </a:outerShdw>
              </a:effectLst>
              <a:latin typeface="Arial" panose="020B0604020202020204" pitchFamily="34" charset="0"/>
              <a:cs typeface="Arial" panose="020B0604020202020204" pitchFamily="34" charset="0"/>
            </a:endParaRPr>
          </a:p>
          <a:p>
            <a:pPr marL="0" indent="0">
              <a:buNone/>
            </a:pPr>
            <a:endParaRPr lang="en-US" altLang="en-US" sz="2600" dirty="0">
              <a:effectLst>
                <a:outerShdw blurRad="50800" dist="50800" dir="5400000" algn="ctr" rotWithShape="0">
                  <a:srgbClr val="000000"/>
                </a:outerShdw>
              </a:effectLst>
              <a:latin typeface="Arial" panose="020B0604020202020204" pitchFamily="34" charset="0"/>
              <a:cs typeface="Arial" panose="020B0604020202020204" pitchFamily="34" charset="0"/>
            </a:endParaRPr>
          </a:p>
          <a:p>
            <a:pPr marL="0" indent="0">
              <a:buNone/>
            </a:pPr>
            <a:r>
              <a:rPr lang="en-US" altLang="en-US" sz="2600" b="1" dirty="0">
                <a:effectLst>
                  <a:outerShdw blurRad="50800" dist="50800" dir="5400000" algn="ctr" rotWithShape="0">
                    <a:srgbClr val="000000"/>
                  </a:outerShdw>
                </a:effectLst>
                <a:latin typeface="Arial" panose="020B0604020202020204" pitchFamily="34" charset="0"/>
                <a:cs typeface="Arial" panose="020B0604020202020204" pitchFamily="34" charset="0"/>
              </a:rPr>
              <a:t>Instill topical ocular anesthetic  (if available) </a:t>
            </a:r>
          </a:p>
          <a:p>
            <a:pPr marL="0" indent="0">
              <a:buNone/>
            </a:pPr>
            <a:endParaRPr lang="en-US" altLang="en-US" sz="2600" dirty="0">
              <a:effectLst>
                <a:outerShdw blurRad="50800" dist="50800" dir="5400000" algn="ctr" rotWithShape="0">
                  <a:srgbClr val="000000"/>
                </a:outerShdw>
              </a:effectLst>
              <a:latin typeface="Arial" panose="020B0604020202020204" pitchFamily="34" charset="0"/>
              <a:cs typeface="Arial" panose="020B0604020202020204" pitchFamily="34" charset="0"/>
            </a:endParaRPr>
          </a:p>
          <a:p>
            <a:pPr marL="0" indent="0">
              <a:buNone/>
            </a:pPr>
            <a:endParaRPr lang="en-US" altLang="en-US" sz="2600" dirty="0">
              <a:effectLst>
                <a:outerShdw blurRad="50800" dist="50800" dir="5400000" algn="ctr" rotWithShape="0">
                  <a:srgbClr val="000000"/>
                </a:outerShdw>
              </a:effectLst>
              <a:latin typeface="Arial" panose="020B0604020202020204" pitchFamily="34" charset="0"/>
              <a:cs typeface="Arial" panose="020B0604020202020204" pitchFamily="34" charset="0"/>
            </a:endParaRPr>
          </a:p>
          <a:p>
            <a:pPr marL="0" indent="0">
              <a:buNone/>
            </a:pPr>
            <a:r>
              <a:rPr lang="en-US" altLang="en-US" sz="2600" b="1" i="1" dirty="0">
                <a:effectLst>
                  <a:outerShdw blurRad="50800" dist="50800" dir="5400000" algn="ctr" rotWithShape="0">
                    <a:srgbClr val="000000"/>
                  </a:outerShdw>
                </a:effectLst>
                <a:latin typeface="Arial" panose="020B0604020202020204" pitchFamily="34" charset="0"/>
                <a:cs typeface="Arial" panose="020B0604020202020204" pitchFamily="34" charset="0"/>
              </a:rPr>
              <a:t>Note:  </a:t>
            </a:r>
          </a:p>
          <a:p>
            <a:pPr marL="0" indent="0">
              <a:buNone/>
            </a:pPr>
            <a:r>
              <a:rPr lang="en-US" altLang="en-US" sz="2600" b="1" i="1" dirty="0">
                <a:effectLst>
                  <a:outerShdw blurRad="50800" dist="50800" dir="5400000" algn="ctr" rotWithShape="0">
                    <a:srgbClr val="000000"/>
                  </a:outerShdw>
                </a:effectLst>
                <a:latin typeface="Arial" panose="020B0604020202020204" pitchFamily="34" charset="0"/>
                <a:cs typeface="Arial" panose="020B0604020202020204" pitchFamily="34" charset="0"/>
              </a:rPr>
              <a:t>Anesthetic is not required but may help relieve blepharospasms and pain</a:t>
            </a:r>
            <a:br>
              <a:rPr lang="en-US" altLang="en-US" sz="2600" dirty="0">
                <a:effectLst>
                  <a:outerShdw blurRad="50800" dist="50800" dir="5400000" algn="ctr" rotWithShape="0">
                    <a:srgbClr val="000000"/>
                  </a:outerShdw>
                </a:effectLst>
                <a:latin typeface="Arial" panose="020B0604020202020204" pitchFamily="34" charset="0"/>
                <a:cs typeface="Arial" panose="020B0604020202020204" pitchFamily="34" charset="0"/>
              </a:rPr>
            </a:br>
            <a:br>
              <a:rPr lang="en-US" altLang="en-US" sz="2400" dirty="0"/>
            </a:br>
            <a:br>
              <a:rPr lang="en-US" altLang="en-US" sz="2400" dirty="0"/>
            </a:br>
            <a:br>
              <a:rPr lang="en-US" altLang="en-US" sz="2400" dirty="0"/>
            </a:br>
            <a:endParaRPr lang="en-US" altLang="en-US" sz="2400" dirty="0"/>
          </a:p>
        </p:txBody>
      </p:sp>
      <p:pic>
        <p:nvPicPr>
          <p:cNvPr id="30724" name="Picture 1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00600" y="2290485"/>
            <a:ext cx="3886200" cy="2897742"/>
          </a:xfrm>
          <a:prstGeom prst="rect">
            <a:avLst/>
          </a:prstGeom>
          <a:noFill/>
          <a:ln>
            <a:noFill/>
          </a:ln>
          <a:effectLst>
            <a:outerShdw blurRad="50800" dist="38100" dir="2700000" algn="tl" rotWithShape="0">
              <a:prstClr val="black">
                <a:alpha val="40000"/>
              </a:prstClr>
            </a:outerShdw>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8"/>
          <p:cNvSpPr>
            <a:spLocks noChangeArrowheads="1"/>
          </p:cNvSpPr>
          <p:nvPr/>
        </p:nvSpPr>
        <p:spPr bwMode="auto">
          <a:xfrm>
            <a:off x="1176338" y="91440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kumimoji="0" lang="en-US" altLang="en-US" sz="4000"/>
          </a:p>
        </p:txBody>
      </p:sp>
      <p:sp>
        <p:nvSpPr>
          <p:cNvPr id="30726" name="Rectangle 19"/>
          <p:cNvSpPr>
            <a:spLocks noChangeArrowheads="1"/>
          </p:cNvSpPr>
          <p:nvPr/>
        </p:nvSpPr>
        <p:spPr bwMode="auto">
          <a:xfrm>
            <a:off x="688975" y="925513"/>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kumimoji="0" lang="en-US" altLang="en-US" sz="4000"/>
          </a:p>
        </p:txBody>
      </p:sp>
      <p:sp>
        <p:nvSpPr>
          <p:cNvPr id="30727" name="Rectangle 20"/>
          <p:cNvSpPr>
            <a:spLocks noChangeArrowheads="1"/>
          </p:cNvSpPr>
          <p:nvPr/>
        </p:nvSpPr>
        <p:spPr bwMode="auto">
          <a:xfrm>
            <a:off x="98425" y="1192213"/>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kumimoji="0" lang="en-US" altLang="en-US" sz="4000"/>
          </a:p>
        </p:txBody>
      </p:sp>
      <p:sp>
        <p:nvSpPr>
          <p:cNvPr id="18455" name="Text Box 23"/>
          <p:cNvSpPr txBox="1">
            <a:spLocks noChangeArrowheads="1"/>
          </p:cNvSpPr>
          <p:nvPr/>
        </p:nvSpPr>
        <p:spPr bwMode="auto">
          <a:xfrm>
            <a:off x="609601" y="5622154"/>
            <a:ext cx="8077200" cy="923330"/>
          </a:xfrm>
          <a:prstGeom prst="rect">
            <a:avLst/>
          </a:prstGeom>
          <a:noFill/>
          <a:ln w="12700" cap="sq">
            <a:noFill/>
            <a:miter lim="800000"/>
            <a:headEnd type="none" w="sm" len="sm"/>
            <a:tailEnd type="none" w="sm" len="sm"/>
          </a:ln>
          <a:effectLst/>
        </p:spPr>
        <p:txBody>
          <a:bodyPr wrap="square" anchor="b">
            <a:spAutoFit/>
          </a:bodyPr>
          <a:lstStyle/>
          <a:p>
            <a:pPr>
              <a:spcBef>
                <a:spcPct val="50000"/>
              </a:spcBef>
              <a:defRPr/>
            </a:pPr>
            <a:r>
              <a:rPr lang="en-US" sz="1800" b="1" dirty="0">
                <a:effectLst>
                  <a:outerShdw blurRad="38100" dist="38100" dir="2700000" algn="tl">
                    <a:srgbClr val="000000"/>
                  </a:outerShdw>
                </a:effectLst>
                <a:latin typeface="Times New Roman" pitchFamily="18" charset="0"/>
              </a:rPr>
              <a:t>*DO NOT DELAY IRRIGATION TO REMOVE CONTACT LENSES unless it can be done rapidly.  Instead, irrigate over lenses as they may be easier to remove later.  </a:t>
            </a:r>
          </a:p>
        </p:txBody>
      </p:sp>
    </p:spTree>
    <p:extLst>
      <p:ext uri="{BB962C8B-B14F-4D97-AF65-F5344CB8AC3E}">
        <p14:creationId xmlns:p14="http://schemas.microsoft.com/office/powerpoint/2010/main" val="364978796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3">
                                            <p:txEl>
                                              <p:pRg st="2" end="2"/>
                                            </p:txEl>
                                          </p:spTgt>
                                        </p:tgtEl>
                                        <p:attrNameLst>
                                          <p:attrName>style.visibility</p:attrName>
                                        </p:attrNameLst>
                                      </p:cBhvr>
                                      <p:to>
                                        <p:strVal val="visible"/>
                                      </p:to>
                                    </p:set>
                                    <p:animEffect transition="in" filter="fade">
                                      <p:cBhvr>
                                        <p:cTn id="10" dur="500"/>
                                        <p:tgtEl>
                                          <p:spTgt spid="3072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23">
                                            <p:txEl>
                                              <p:pRg st="5" end="5"/>
                                            </p:txEl>
                                          </p:spTgt>
                                        </p:tgtEl>
                                        <p:attrNameLst>
                                          <p:attrName>style.visibility</p:attrName>
                                        </p:attrNameLst>
                                      </p:cBhvr>
                                      <p:to>
                                        <p:strVal val="visible"/>
                                      </p:to>
                                    </p:set>
                                    <p:animEffect transition="in" filter="fade">
                                      <p:cBhvr>
                                        <p:cTn id="13" dur="500"/>
                                        <p:tgtEl>
                                          <p:spTgt spid="3072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23">
                                            <p:txEl>
                                              <p:pRg st="6" end="6"/>
                                            </p:txEl>
                                          </p:spTgt>
                                        </p:tgtEl>
                                        <p:attrNameLst>
                                          <p:attrName>style.visibility</p:attrName>
                                        </p:attrNameLst>
                                      </p:cBhvr>
                                      <p:to>
                                        <p:strVal val="visible"/>
                                      </p:to>
                                    </p:set>
                                    <p:animEffect transition="in" filter="fade">
                                      <p:cBhvr>
                                        <p:cTn id="16" dur="500"/>
                                        <p:tgtEl>
                                          <p:spTgt spid="3072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P spid="1845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1295400" y="1219200"/>
            <a:ext cx="6934200" cy="839788"/>
          </a:xfrm>
        </p:spPr>
        <p:txBody>
          <a:bodyPr>
            <a:noAutofit/>
          </a:bodyPr>
          <a:lstStyle/>
          <a:p>
            <a:pPr>
              <a:lnSpc>
                <a:spcPct val="80000"/>
              </a:lnSpc>
            </a:pPr>
            <a:r>
              <a:rPr lang="en-US" altLang="en-US" sz="4800" b="1" i="1" dirty="0">
                <a:solidFill>
                  <a:schemeClr val="tx1"/>
                </a:solidFill>
                <a:cs typeface="Arial" panose="020B0604020202020204" pitchFamily="34" charset="0"/>
              </a:rPr>
              <a:t>Morgan Lens Insertion</a:t>
            </a:r>
            <a:br>
              <a:rPr lang="en-US" altLang="en-US" b="1" dirty="0">
                <a:solidFill>
                  <a:srgbClr val="0000FF"/>
                </a:solidFill>
                <a:latin typeface="Arial Black" panose="020B0A04020102020204" pitchFamily="34" charset="0"/>
              </a:rPr>
            </a:br>
            <a:br>
              <a:rPr lang="en-US" altLang="en-US" dirty="0"/>
            </a:br>
            <a:endParaRPr lang="en-US" altLang="en-US" dirty="0"/>
          </a:p>
        </p:txBody>
      </p:sp>
      <p:sp>
        <p:nvSpPr>
          <p:cNvPr id="19459" name="Rectangle 1027"/>
          <p:cNvSpPr>
            <a:spLocks noGrp="1" noChangeArrowheads="1"/>
          </p:cNvSpPr>
          <p:nvPr>
            <p:ph type="body" sz="half" idx="1"/>
          </p:nvPr>
        </p:nvSpPr>
        <p:spPr>
          <a:xfrm>
            <a:off x="-4572000" y="2765426"/>
            <a:ext cx="4800600" cy="2667000"/>
          </a:xfrm>
        </p:spPr>
        <p:txBody>
          <a:bodyPr>
            <a:normAutofit/>
          </a:bodyPr>
          <a:lstStyle/>
          <a:p>
            <a:pPr>
              <a:buFontTx/>
              <a:buNone/>
            </a:pPr>
            <a:endParaRPr lang="en-US" altLang="en-US" sz="2400" dirty="0"/>
          </a:p>
          <a:p>
            <a:pPr marL="0" indent="0">
              <a:buNone/>
            </a:pPr>
            <a:endParaRPr lang="en-US" altLang="en-US" sz="2400" b="1" dirty="0"/>
          </a:p>
        </p:txBody>
      </p:sp>
      <p:pic>
        <p:nvPicPr>
          <p:cNvPr id="32772" name="Picture 103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1600" y="2434442"/>
            <a:ext cx="3429000" cy="2571480"/>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ext Box 1041"/>
          <p:cNvSpPr txBox="1">
            <a:spLocks noChangeArrowheads="1"/>
          </p:cNvSpPr>
          <p:nvPr/>
        </p:nvSpPr>
        <p:spPr bwMode="auto">
          <a:xfrm>
            <a:off x="571500" y="2046795"/>
            <a:ext cx="4267200" cy="3354765"/>
          </a:xfrm>
          <a:prstGeom prst="rect">
            <a:avLst/>
          </a:prstGeom>
          <a:noFill/>
          <a:ln w="12700" cap="sq">
            <a:noFill/>
            <a:miter lim="800000"/>
            <a:headEnd type="none" w="sm" len="sm"/>
            <a:tailEnd type="none" w="sm" len="sm"/>
          </a:ln>
          <a:effectLst/>
        </p:spPr>
        <p:txBody>
          <a:bodyPr anchor="b">
            <a:spAutoFit/>
          </a:bodyPr>
          <a:lstStyle/>
          <a:p>
            <a:pPr>
              <a:spcBef>
                <a:spcPct val="50000"/>
              </a:spcBef>
              <a:defRPr/>
            </a:pPr>
            <a:r>
              <a:rPr lang="en-US" b="1" dirty="0">
                <a:solidFill>
                  <a:schemeClr val="tx1"/>
                </a:solidFill>
                <a:effectLst>
                  <a:outerShdw blurRad="38100" dist="38100" dir="2700000" algn="tl">
                    <a:srgbClr val="000000"/>
                  </a:outerShdw>
                </a:effectLst>
                <a:latin typeface="Times New Roman" pitchFamily="18" charset="0"/>
              </a:rPr>
              <a:t>      </a:t>
            </a:r>
            <a:r>
              <a:rPr lang="en-US" sz="3600" b="1" dirty="0">
                <a:solidFill>
                  <a:schemeClr val="tx1"/>
                </a:solidFill>
                <a:effectLst>
                  <a:outerShdw blurRad="38100" dist="38100" dir="2700000" algn="tl">
                    <a:srgbClr val="000000"/>
                  </a:outerShdw>
                </a:effectLst>
                <a:latin typeface="Arial" pitchFamily="34" charset="0"/>
                <a:cs typeface="Arial" pitchFamily="34" charset="0"/>
              </a:rPr>
              <a:t>Step Two:</a:t>
            </a:r>
            <a:r>
              <a:rPr lang="en-US" sz="3600" dirty="0">
                <a:solidFill>
                  <a:schemeClr val="tx1"/>
                </a:solidFill>
                <a:effectLst>
                  <a:outerShdw blurRad="38100" dist="38100" dir="2700000" algn="tl">
                    <a:srgbClr val="000000"/>
                  </a:outerShdw>
                </a:effectLst>
                <a:latin typeface="Arial" pitchFamily="34" charset="0"/>
                <a:cs typeface="Arial" pitchFamily="34" charset="0"/>
              </a:rPr>
              <a:t> </a:t>
            </a:r>
          </a:p>
          <a:p>
            <a:pPr>
              <a:spcBef>
                <a:spcPct val="50000"/>
              </a:spcBef>
              <a:defRPr/>
            </a:pPr>
            <a:r>
              <a:rPr lang="en-US" sz="2400" b="1" dirty="0">
                <a:solidFill>
                  <a:schemeClr val="tx1"/>
                </a:solidFill>
                <a:effectLst>
                  <a:outerShdw blurRad="38100" dist="38100" dir="2700000" algn="tl">
                    <a:srgbClr val="000000"/>
                  </a:outerShdw>
                </a:effectLst>
                <a:latin typeface="Arial" pitchFamily="34" charset="0"/>
                <a:cs typeface="Arial" pitchFamily="34" charset="0"/>
              </a:rPr>
              <a:t>Attach a Morgan Lens Delivery Set </a:t>
            </a:r>
          </a:p>
          <a:p>
            <a:pPr>
              <a:spcBef>
                <a:spcPct val="50000"/>
              </a:spcBef>
              <a:defRPr/>
            </a:pPr>
            <a:r>
              <a:rPr lang="en-US" sz="2400" b="1" i="1" dirty="0">
                <a:solidFill>
                  <a:schemeClr val="tx1"/>
                </a:solidFill>
                <a:effectLst>
                  <a:outerShdw blurRad="38100" dist="38100" dir="2700000" algn="tl">
                    <a:srgbClr val="000000"/>
                  </a:outerShdw>
                </a:effectLst>
                <a:latin typeface="Arial" pitchFamily="34" charset="0"/>
                <a:cs typeface="Arial" pitchFamily="34" charset="0"/>
              </a:rPr>
              <a:t>Two lenses may be attached to one Delivery Set to simultaneously irrigate both eyes</a:t>
            </a:r>
          </a:p>
        </p:txBody>
      </p:sp>
      <p:sp>
        <p:nvSpPr>
          <p:cNvPr id="2" name="TextBox 1"/>
          <p:cNvSpPr txBox="1"/>
          <p:nvPr/>
        </p:nvSpPr>
        <p:spPr>
          <a:xfrm>
            <a:off x="457200" y="5626805"/>
            <a:ext cx="8382000" cy="800219"/>
          </a:xfrm>
          <a:prstGeom prst="rect">
            <a:avLst/>
          </a:prstGeom>
          <a:noFill/>
        </p:spPr>
        <p:txBody>
          <a:bodyPr wrap="square" rtlCol="0">
            <a:spAutoFit/>
          </a:bodyPr>
          <a:lstStyle/>
          <a:p>
            <a:r>
              <a:rPr lang="en-US" sz="2800" b="1" dirty="0">
                <a:effectLst>
                  <a:outerShdw blurRad="38100" dist="38100" dir="2700000" algn="tl">
                    <a:srgbClr val="000000"/>
                  </a:outerShdw>
                </a:effectLst>
                <a:latin typeface="Arial" pitchFamily="34" charset="0"/>
                <a:cs typeface="Arial" pitchFamily="34" charset="0"/>
              </a:rPr>
              <a:t>Standard I.V. sets or a syringe may also be used</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73"/>
                                        </p:tgtEl>
                                        <p:attrNameLst>
                                          <p:attrName>style.visibility</p:attrName>
                                        </p:attrNameLst>
                                      </p:cBhvr>
                                      <p:to>
                                        <p:strVal val="visible"/>
                                      </p:to>
                                    </p:set>
                                    <p:anim calcmode="lin" valueType="num">
                                      <p:cBhvr additive="base">
                                        <p:cTn id="7" dur="500" fill="hold"/>
                                        <p:tgtEl>
                                          <p:spTgt spid="19473"/>
                                        </p:tgtEl>
                                        <p:attrNameLst>
                                          <p:attrName>ppt_x</p:attrName>
                                        </p:attrNameLst>
                                      </p:cBhvr>
                                      <p:tavLst>
                                        <p:tav tm="0">
                                          <p:val>
                                            <p:strVal val="0-#ppt_w/2"/>
                                          </p:val>
                                        </p:tav>
                                        <p:tav tm="100000">
                                          <p:val>
                                            <p:strVal val="#ppt_x"/>
                                          </p:val>
                                        </p:tav>
                                      </p:tavLst>
                                    </p:anim>
                                    <p:anim calcmode="lin" valueType="num">
                                      <p:cBhvr additive="base">
                                        <p:cTn id="8" dur="500" fill="hold"/>
                                        <p:tgtEl>
                                          <p:spTgt spid="194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3" grpId="0" autoUpdateAnimBg="0"/>
      <p:bldP spid="2" grpId="0"/>
    </p:bldLst>
  </p:timing>
</p:sld>
</file>

<file path=ppt/theme/theme1.xml><?xml version="1.0" encoding="utf-8"?>
<a:theme xmlns:a="http://schemas.openxmlformats.org/drawingml/2006/main" name="Depth">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5256</TotalTime>
  <Words>4744</Words>
  <Application>Microsoft Office PowerPoint</Application>
  <PresentationFormat>On-screen Show (4:3)</PresentationFormat>
  <Paragraphs>501</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Arial Narrow</vt:lpstr>
      <vt:lpstr>Calibri</vt:lpstr>
      <vt:lpstr>Corbel</vt:lpstr>
      <vt:lpstr>Tahoma</vt:lpstr>
      <vt:lpstr>Times New Roman</vt:lpstr>
      <vt:lpstr>Depth</vt:lpstr>
      <vt:lpstr>                                Ocular Chemical Burns-    “Chemical burns to the eye are among the most urgent  of ocular emergencies…   Copious irrigation is the most important emergency  treatment of the chemically-burned eye…   This procedure probably has more of an influence  on the outcome of the injury than any other  therapeutic approach.”   </vt:lpstr>
      <vt:lpstr>     The Morgan Lens®      The World’s Leading Method of Ocular Irrigation</vt:lpstr>
      <vt:lpstr>     Uses of the Morgan Lens</vt:lpstr>
      <vt:lpstr>Alkali Burns (Bases)</vt:lpstr>
      <vt:lpstr>Acid Burns</vt:lpstr>
      <vt:lpstr>Irritants</vt:lpstr>
      <vt:lpstr>Materials Used for Irrigation with The Morgan Lens</vt:lpstr>
      <vt:lpstr>Morgan Lens Insertion</vt:lpstr>
      <vt:lpstr>Morgan Lens Insertion  </vt:lpstr>
      <vt:lpstr>Morgan Lens Insertion  </vt:lpstr>
      <vt:lpstr>Morgan Lens Insertion  </vt:lpstr>
      <vt:lpstr>Morgan Lens Insertion</vt:lpstr>
      <vt:lpstr>Morgan Lens Removal</vt:lpstr>
      <vt:lpstr>Irrigation Times </vt:lpstr>
      <vt:lpstr>Questions for Patients  Do NOT delay irrigation to take patient history*</vt:lpstr>
      <vt:lpstr>Contraindications</vt:lpstr>
      <vt:lpstr>Lactated Ringer’s        vs. Normal Saline</vt:lpstr>
      <vt:lpstr>PowerPoint Presentation</vt:lpstr>
      <vt:lpstr>Benefits of the Morgan Lens</vt:lpstr>
      <vt:lpstr>Issues with Alternative Methods</vt:lpstr>
      <vt:lpstr>Summary</vt:lpstr>
      <vt:lpstr>The World’s Leader in Ocular Irrigation</vt:lpstr>
    </vt:vector>
  </TitlesOfParts>
  <Company>MorTech,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Morgan Lens The Leader in Ocular Irrigation</dc:title>
  <dc:creator>Steve Bixby</dc:creator>
  <cp:lastModifiedBy>Judy Devine</cp:lastModifiedBy>
  <cp:revision>326</cp:revision>
  <dcterms:created xsi:type="dcterms:W3CDTF">2002-01-30T15:37:49Z</dcterms:created>
  <dcterms:modified xsi:type="dcterms:W3CDTF">2018-06-12T20:30:13Z</dcterms:modified>
</cp:coreProperties>
</file>